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9" r:id="rId4"/>
    <p:sldId id="263" r:id="rId5"/>
    <p:sldId id="284" r:id="rId6"/>
    <p:sldId id="285" r:id="rId7"/>
    <p:sldId id="290" r:id="rId8"/>
    <p:sldId id="291" r:id="rId9"/>
    <p:sldId id="294" r:id="rId10"/>
    <p:sldId id="292" r:id="rId11"/>
    <p:sldId id="293" r:id="rId12"/>
    <p:sldId id="301" r:id="rId13"/>
    <p:sldId id="286" r:id="rId14"/>
    <p:sldId id="295" r:id="rId15"/>
    <p:sldId id="288" r:id="rId16"/>
    <p:sldId id="266" r:id="rId17"/>
    <p:sldId id="267" r:id="rId18"/>
    <p:sldId id="269" r:id="rId19"/>
    <p:sldId id="289" r:id="rId20"/>
    <p:sldId id="270" r:id="rId21"/>
    <p:sldId id="274" r:id="rId22"/>
    <p:sldId id="300" r:id="rId23"/>
    <p:sldId id="275" r:id="rId24"/>
    <p:sldId id="297" r:id="rId25"/>
    <p:sldId id="298" r:id="rId26"/>
    <p:sldId id="312" r:id="rId27"/>
    <p:sldId id="283" r:id="rId28"/>
    <p:sldId id="304" r:id="rId29"/>
    <p:sldId id="306" r:id="rId30"/>
    <p:sldId id="308" r:id="rId31"/>
    <p:sldId id="309" r:id="rId32"/>
    <p:sldId id="311" r:id="rId33"/>
    <p:sldId id="310" r:id="rId34"/>
    <p:sldId id="313" r:id="rId35"/>
    <p:sldId id="303" r:id="rId36"/>
    <p:sldId id="261" r:id="rId37"/>
    <p:sldId id="282" r:id="rId38"/>
    <p:sldId id="262" r:id="rId39"/>
    <p:sldId id="260" r:id="rId40"/>
  </p:sldIdLst>
  <p:sldSz cx="12192000" cy="6858000"/>
  <p:notesSz cx="6858000" cy="9144000"/>
  <p:embeddedFontLst>
    <p:embeddedFont>
      <p:font typeface="Proxima Nova"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A+2nPyMWBN538PGGglQVWGl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C6"/>
    <a:srgbClr val="7D3CEE"/>
    <a:srgbClr val="DDD6FE"/>
    <a:srgbClr val="98643A"/>
    <a:srgbClr val="FEF9C3"/>
    <a:srgbClr val="96385F"/>
    <a:srgbClr val="FCE7F3"/>
    <a:srgbClr val="FFFFFF"/>
    <a:srgbClr val="E0F2FE"/>
    <a:srgbClr val="1AA2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snapToGrid="0">
      <p:cViewPr varScale="1">
        <p:scale>
          <a:sx n="87" d="100"/>
          <a:sy n="87" d="100"/>
        </p:scale>
        <p:origin x="33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68C55-F43F-49D3-88B4-D8BAB531EA9E}"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IN"/>
        </a:p>
      </dgm:t>
    </dgm:pt>
    <dgm:pt modelId="{A6DA0783-013D-4320-B922-6F5A36701940}">
      <dgm:prSet phldrT="[Text]" custT="1"/>
      <dgm:spPr/>
      <dgm:t>
        <a:bodyPr/>
        <a:lstStyle/>
        <a:p>
          <a:pPr algn="ctr"/>
          <a:r>
            <a:rPr lang="en-US" sz="1800" dirty="0">
              <a:latin typeface="Times New Roman" panose="02020603050405020304" pitchFamily="18" charset="0"/>
              <a:cs typeface="Times New Roman" panose="02020603050405020304" pitchFamily="18" charset="0"/>
            </a:rPr>
            <a:t>Lung Cancer Dataset (Text)</a:t>
          </a:r>
          <a:endParaRPr lang="en-IN" sz="1800" dirty="0">
            <a:latin typeface="Times New Roman" panose="02020603050405020304" pitchFamily="18" charset="0"/>
            <a:cs typeface="Times New Roman" panose="02020603050405020304" pitchFamily="18" charset="0"/>
          </a:endParaRPr>
        </a:p>
      </dgm:t>
    </dgm:pt>
    <dgm:pt modelId="{DD27FD34-E158-417F-9B0C-9445347C09B7}" type="parTrans" cxnId="{429E3A67-61CA-412D-9B5E-14C79C4FFF86}">
      <dgm:prSet/>
      <dgm:spPr/>
      <dgm:t>
        <a:bodyPr/>
        <a:lstStyle/>
        <a:p>
          <a:endParaRPr lang="en-IN"/>
        </a:p>
      </dgm:t>
    </dgm:pt>
    <dgm:pt modelId="{5DAA6382-9283-4E3D-B72D-7A77891E89F6}" type="sibTrans" cxnId="{429E3A67-61CA-412D-9B5E-14C79C4FFF86}">
      <dgm:prSet/>
      <dgm:spPr/>
      <dgm:t>
        <a:bodyPr/>
        <a:lstStyle/>
        <a:p>
          <a:endParaRPr lang="en-IN"/>
        </a:p>
      </dgm:t>
    </dgm:pt>
    <dgm:pt modelId="{D20B385F-6051-47B2-A209-CC8B14BF6EF9}">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Age</a:t>
          </a:r>
          <a:endParaRPr lang="en-IN" sz="1600" dirty="0">
            <a:latin typeface="Times New Roman" panose="02020603050405020304" pitchFamily="18" charset="0"/>
            <a:cs typeface="Times New Roman" panose="02020603050405020304" pitchFamily="18" charset="0"/>
          </a:endParaRPr>
        </a:p>
      </dgm:t>
    </dgm:pt>
    <dgm:pt modelId="{10194144-8D26-432A-BC8B-BFA4B94E4D21}" type="parTrans" cxnId="{39A47F5C-A938-47EA-ABDF-BB2674174B34}">
      <dgm:prSet/>
      <dgm:spPr/>
      <dgm:t>
        <a:bodyPr/>
        <a:lstStyle/>
        <a:p>
          <a:endParaRPr lang="en-IN"/>
        </a:p>
      </dgm:t>
    </dgm:pt>
    <dgm:pt modelId="{FDDC60C9-73E8-4A42-9C75-133FAAEAF554}" type="sibTrans" cxnId="{39A47F5C-A938-47EA-ABDF-BB2674174B34}">
      <dgm:prSet/>
      <dgm:spPr/>
      <dgm:t>
        <a:bodyPr/>
        <a:lstStyle/>
        <a:p>
          <a:endParaRPr lang="en-IN"/>
        </a:p>
      </dgm:t>
    </dgm:pt>
    <dgm:pt modelId="{2A905675-8161-4F63-98B8-790D7DC6AB83}">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Gender</a:t>
          </a:r>
        </a:p>
      </dgm:t>
    </dgm:pt>
    <dgm:pt modelId="{EB13D6C2-C78C-41E1-8278-E4763F78322A}" type="parTrans" cxnId="{1D78708E-AC86-42D2-8F86-EA6183FDA0F3}">
      <dgm:prSet/>
      <dgm:spPr/>
      <dgm:t>
        <a:bodyPr/>
        <a:lstStyle/>
        <a:p>
          <a:endParaRPr lang="en-IN"/>
        </a:p>
      </dgm:t>
    </dgm:pt>
    <dgm:pt modelId="{0AA98FCC-CE1D-4E50-983A-CC6AA3C153AC}" type="sibTrans" cxnId="{1D78708E-AC86-42D2-8F86-EA6183FDA0F3}">
      <dgm:prSet/>
      <dgm:spPr/>
      <dgm:t>
        <a:bodyPr/>
        <a:lstStyle/>
        <a:p>
          <a:endParaRPr lang="en-IN"/>
        </a:p>
      </dgm:t>
    </dgm:pt>
    <dgm:pt modelId="{7B96050F-6C40-4851-990B-213D44295CE0}">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Smoking</a:t>
          </a:r>
        </a:p>
      </dgm:t>
    </dgm:pt>
    <dgm:pt modelId="{7342013D-9B6B-417C-84B5-BE7E700D0E1F}" type="parTrans" cxnId="{A5CB437F-6FE1-48CC-8199-E589559549B7}">
      <dgm:prSet/>
      <dgm:spPr/>
      <dgm:t>
        <a:bodyPr/>
        <a:lstStyle/>
        <a:p>
          <a:endParaRPr lang="en-IN"/>
        </a:p>
      </dgm:t>
    </dgm:pt>
    <dgm:pt modelId="{6536E933-8E23-42FD-A173-F4220D2BF5C2}" type="sibTrans" cxnId="{A5CB437F-6FE1-48CC-8199-E589559549B7}">
      <dgm:prSet/>
      <dgm:spPr/>
      <dgm:t>
        <a:bodyPr/>
        <a:lstStyle/>
        <a:p>
          <a:endParaRPr lang="en-IN"/>
        </a:p>
      </dgm:t>
    </dgm:pt>
    <dgm:pt modelId="{1D93701F-CC24-422F-AE0D-02F1792034C4}">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Finger Discoloration</a:t>
          </a:r>
        </a:p>
      </dgm:t>
    </dgm:pt>
    <dgm:pt modelId="{0815235E-166E-46B2-97D8-7EE76B777F54}" type="parTrans" cxnId="{3D78477D-C6F4-4A13-8255-8BB5BBBA6CA8}">
      <dgm:prSet/>
      <dgm:spPr/>
      <dgm:t>
        <a:bodyPr/>
        <a:lstStyle/>
        <a:p>
          <a:endParaRPr lang="en-IN"/>
        </a:p>
      </dgm:t>
    </dgm:pt>
    <dgm:pt modelId="{2D37C4AE-875C-455D-9FC5-373EAC07AE73}" type="sibTrans" cxnId="{3D78477D-C6F4-4A13-8255-8BB5BBBA6CA8}">
      <dgm:prSet/>
      <dgm:spPr/>
      <dgm:t>
        <a:bodyPr/>
        <a:lstStyle/>
        <a:p>
          <a:endParaRPr lang="en-IN"/>
        </a:p>
      </dgm:t>
    </dgm:pt>
    <dgm:pt modelId="{712DF0E3-19F0-41F0-AF45-096E14640FB8}">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Mental Stress</a:t>
          </a:r>
        </a:p>
      </dgm:t>
    </dgm:pt>
    <dgm:pt modelId="{ACCE140B-A6A0-4DA6-8DBA-FA66E033D060}" type="parTrans" cxnId="{6FDE6D6A-CA7C-4BDC-ABF7-F6A919ABF94C}">
      <dgm:prSet/>
      <dgm:spPr/>
      <dgm:t>
        <a:bodyPr/>
        <a:lstStyle/>
        <a:p>
          <a:endParaRPr lang="en-IN"/>
        </a:p>
      </dgm:t>
    </dgm:pt>
    <dgm:pt modelId="{7D916807-6032-4BFB-8C9E-9E835EB759C4}" type="sibTrans" cxnId="{6FDE6D6A-CA7C-4BDC-ABF7-F6A919ABF94C}">
      <dgm:prSet/>
      <dgm:spPr/>
      <dgm:t>
        <a:bodyPr/>
        <a:lstStyle/>
        <a:p>
          <a:endParaRPr lang="en-IN"/>
        </a:p>
      </dgm:t>
    </dgm:pt>
    <dgm:pt modelId="{14FC0752-EDBA-4698-9443-761D689F0463}">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Exposure To Pollution</a:t>
          </a:r>
        </a:p>
      </dgm:t>
    </dgm:pt>
    <dgm:pt modelId="{D7739B5A-57E3-4112-BE54-197E460C4ABA}" type="parTrans" cxnId="{1138258D-E57A-433B-9328-E117E0C05375}">
      <dgm:prSet/>
      <dgm:spPr/>
      <dgm:t>
        <a:bodyPr/>
        <a:lstStyle/>
        <a:p>
          <a:endParaRPr lang="en-IN"/>
        </a:p>
      </dgm:t>
    </dgm:pt>
    <dgm:pt modelId="{1CB99AE5-EA79-4B00-ADC8-09A82FF11CCD}" type="sibTrans" cxnId="{1138258D-E57A-433B-9328-E117E0C05375}">
      <dgm:prSet/>
      <dgm:spPr/>
      <dgm:t>
        <a:bodyPr/>
        <a:lstStyle/>
        <a:p>
          <a:endParaRPr lang="en-IN"/>
        </a:p>
      </dgm:t>
    </dgm:pt>
    <dgm:pt modelId="{79DF2883-1E19-4287-9576-80A0CE9E0F9A}">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Long Ter Illness</a:t>
          </a:r>
        </a:p>
      </dgm:t>
    </dgm:pt>
    <dgm:pt modelId="{31353DFF-D014-4270-95B0-77248A3832AC}" type="parTrans" cxnId="{5C88D6DE-A443-441B-A2F9-5FC5A11FCFBB}">
      <dgm:prSet/>
      <dgm:spPr/>
      <dgm:t>
        <a:bodyPr/>
        <a:lstStyle/>
        <a:p>
          <a:endParaRPr lang="en-IN"/>
        </a:p>
      </dgm:t>
    </dgm:pt>
    <dgm:pt modelId="{9087BC83-71F1-4A93-A56F-6178E164B9BA}" type="sibTrans" cxnId="{5C88D6DE-A443-441B-A2F9-5FC5A11FCFBB}">
      <dgm:prSet/>
      <dgm:spPr/>
      <dgm:t>
        <a:bodyPr/>
        <a:lstStyle/>
        <a:p>
          <a:endParaRPr lang="en-IN"/>
        </a:p>
      </dgm:t>
    </dgm:pt>
    <dgm:pt modelId="{14F7CB15-6E01-41D5-9082-B3CF9E94E1C9}">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Energy Level</a:t>
          </a:r>
        </a:p>
      </dgm:t>
    </dgm:pt>
    <dgm:pt modelId="{BF24B443-F129-4797-AD40-928177BDE167}" type="parTrans" cxnId="{6561B80E-DA9E-468B-8AB7-98C3C89BF870}">
      <dgm:prSet/>
      <dgm:spPr/>
      <dgm:t>
        <a:bodyPr/>
        <a:lstStyle/>
        <a:p>
          <a:endParaRPr lang="en-IN"/>
        </a:p>
      </dgm:t>
    </dgm:pt>
    <dgm:pt modelId="{D07B28A1-7D93-44E1-BAD5-5A42DB818674}" type="sibTrans" cxnId="{6561B80E-DA9E-468B-8AB7-98C3C89BF870}">
      <dgm:prSet/>
      <dgm:spPr/>
      <dgm:t>
        <a:bodyPr/>
        <a:lstStyle/>
        <a:p>
          <a:endParaRPr lang="en-IN"/>
        </a:p>
      </dgm:t>
    </dgm:pt>
    <dgm:pt modelId="{F2E1AD31-150E-440C-A221-DD92C1055C2B}">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Immune Weakness</a:t>
          </a:r>
        </a:p>
      </dgm:t>
    </dgm:pt>
    <dgm:pt modelId="{AEAC78AC-0352-4AA5-81F0-CD6F2FD46F85}" type="parTrans" cxnId="{484C9256-3A7C-4D7A-AE24-FFEAC6367971}">
      <dgm:prSet/>
      <dgm:spPr/>
      <dgm:t>
        <a:bodyPr/>
        <a:lstStyle/>
        <a:p>
          <a:endParaRPr lang="en-IN"/>
        </a:p>
      </dgm:t>
    </dgm:pt>
    <dgm:pt modelId="{612D36DB-3D92-403D-A5E0-530D088CF768}" type="sibTrans" cxnId="{484C9256-3A7C-4D7A-AE24-FFEAC6367971}">
      <dgm:prSet/>
      <dgm:spPr/>
      <dgm:t>
        <a:bodyPr/>
        <a:lstStyle/>
        <a:p>
          <a:endParaRPr lang="en-IN"/>
        </a:p>
      </dgm:t>
    </dgm:pt>
    <dgm:pt modelId="{A2CB5D39-9322-4710-B778-20D32BA0B9B6}">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Breathing Issue</a:t>
          </a:r>
        </a:p>
      </dgm:t>
    </dgm:pt>
    <dgm:pt modelId="{0BD08E04-E306-4FAE-90B4-8119C17A1A31}" type="parTrans" cxnId="{67BE6A84-8ED6-4B06-AE24-A9017A5D42ED}">
      <dgm:prSet/>
      <dgm:spPr/>
      <dgm:t>
        <a:bodyPr/>
        <a:lstStyle/>
        <a:p>
          <a:endParaRPr lang="en-IN"/>
        </a:p>
      </dgm:t>
    </dgm:pt>
    <dgm:pt modelId="{CF8B544A-0C31-4FBF-B80E-0DF2A1D6C41B}" type="sibTrans" cxnId="{67BE6A84-8ED6-4B06-AE24-A9017A5D42ED}">
      <dgm:prSet/>
      <dgm:spPr/>
      <dgm:t>
        <a:bodyPr/>
        <a:lstStyle/>
        <a:p>
          <a:endParaRPr lang="en-IN"/>
        </a:p>
      </dgm:t>
    </dgm:pt>
    <dgm:pt modelId="{40DA3443-1A31-4D76-9C72-60F51F9BE175}">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Alcohol Consumption</a:t>
          </a:r>
        </a:p>
      </dgm:t>
    </dgm:pt>
    <dgm:pt modelId="{0B9DC8F1-DD92-42A5-8A69-F93D80B212F4}" type="parTrans" cxnId="{E5D262F1-4F82-4EA5-85C1-3882398C98B1}">
      <dgm:prSet/>
      <dgm:spPr/>
      <dgm:t>
        <a:bodyPr/>
        <a:lstStyle/>
        <a:p>
          <a:endParaRPr lang="en-IN"/>
        </a:p>
      </dgm:t>
    </dgm:pt>
    <dgm:pt modelId="{67D4E5E7-4CCA-481A-91F5-404D13989805}" type="sibTrans" cxnId="{E5D262F1-4F82-4EA5-85C1-3882398C98B1}">
      <dgm:prSet/>
      <dgm:spPr/>
      <dgm:t>
        <a:bodyPr/>
        <a:lstStyle/>
        <a:p>
          <a:endParaRPr lang="en-IN"/>
        </a:p>
      </dgm:t>
    </dgm:pt>
    <dgm:pt modelId="{0B1DE210-2415-498C-9439-4BB19D40CCEA}">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Throat Discomfort</a:t>
          </a:r>
        </a:p>
      </dgm:t>
    </dgm:pt>
    <dgm:pt modelId="{18979AB6-B777-4B39-8C1D-B7BF2D220DF3}" type="parTrans" cxnId="{0C6D13B0-C645-4395-9B08-C8CE8C2EA723}">
      <dgm:prSet/>
      <dgm:spPr/>
      <dgm:t>
        <a:bodyPr/>
        <a:lstStyle/>
        <a:p>
          <a:endParaRPr lang="en-IN"/>
        </a:p>
      </dgm:t>
    </dgm:pt>
    <dgm:pt modelId="{02827C50-0181-4160-9236-6F3B85CF9F68}" type="sibTrans" cxnId="{0C6D13B0-C645-4395-9B08-C8CE8C2EA723}">
      <dgm:prSet/>
      <dgm:spPr/>
      <dgm:t>
        <a:bodyPr/>
        <a:lstStyle/>
        <a:p>
          <a:endParaRPr lang="en-IN"/>
        </a:p>
      </dgm:t>
    </dgm:pt>
    <dgm:pt modelId="{F7DE2A2B-EDBC-4681-929B-1FA6BE5D4856}">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Oxygen Saturation</a:t>
          </a:r>
        </a:p>
      </dgm:t>
    </dgm:pt>
    <dgm:pt modelId="{1B29B7C5-81C6-4900-A703-4CBD2F1BDD37}" type="parTrans" cxnId="{C576720A-3FBE-4DF3-B38A-443652B49525}">
      <dgm:prSet/>
      <dgm:spPr/>
      <dgm:t>
        <a:bodyPr/>
        <a:lstStyle/>
        <a:p>
          <a:endParaRPr lang="en-IN"/>
        </a:p>
      </dgm:t>
    </dgm:pt>
    <dgm:pt modelId="{17E5F3BC-547F-46E6-A544-D03EE20949DC}" type="sibTrans" cxnId="{C576720A-3FBE-4DF3-B38A-443652B49525}">
      <dgm:prSet/>
      <dgm:spPr/>
      <dgm:t>
        <a:bodyPr/>
        <a:lstStyle/>
        <a:p>
          <a:endParaRPr lang="en-IN"/>
        </a:p>
      </dgm:t>
    </dgm:pt>
    <dgm:pt modelId="{8D5306D1-4C52-492C-98B3-B7683353CD70}">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Chest Tightness</a:t>
          </a:r>
        </a:p>
      </dgm:t>
    </dgm:pt>
    <dgm:pt modelId="{4896CA74-3209-4FC6-864A-79F27396375E}" type="parTrans" cxnId="{B9F63F7B-F170-40FC-9278-73E5EB16FE52}">
      <dgm:prSet/>
      <dgm:spPr/>
      <dgm:t>
        <a:bodyPr/>
        <a:lstStyle/>
        <a:p>
          <a:endParaRPr lang="en-IN"/>
        </a:p>
      </dgm:t>
    </dgm:pt>
    <dgm:pt modelId="{632DE158-B676-4814-8464-C632D31757E5}" type="sibTrans" cxnId="{B9F63F7B-F170-40FC-9278-73E5EB16FE52}">
      <dgm:prSet/>
      <dgm:spPr/>
      <dgm:t>
        <a:bodyPr/>
        <a:lstStyle/>
        <a:p>
          <a:endParaRPr lang="en-IN"/>
        </a:p>
      </dgm:t>
    </dgm:pt>
    <dgm:pt modelId="{11AFFBE8-A380-4D75-A95F-C3AD39273891}">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Family History</a:t>
          </a:r>
        </a:p>
      </dgm:t>
    </dgm:pt>
    <dgm:pt modelId="{AB59BD53-2424-4D37-B000-45DA80CF2AD1}" type="parTrans" cxnId="{2CEAA1D5-350F-4EEC-A0A4-C31200C6ABA5}">
      <dgm:prSet/>
      <dgm:spPr/>
      <dgm:t>
        <a:bodyPr/>
        <a:lstStyle/>
        <a:p>
          <a:endParaRPr lang="en-IN"/>
        </a:p>
      </dgm:t>
    </dgm:pt>
    <dgm:pt modelId="{EC4419AB-F2EE-4971-B064-0069B27866A9}" type="sibTrans" cxnId="{2CEAA1D5-350F-4EEC-A0A4-C31200C6ABA5}">
      <dgm:prSet/>
      <dgm:spPr/>
      <dgm:t>
        <a:bodyPr/>
        <a:lstStyle/>
        <a:p>
          <a:endParaRPr lang="en-IN"/>
        </a:p>
      </dgm:t>
    </dgm:pt>
    <dgm:pt modelId="{20848F8B-DF04-41EB-915C-6C65300F5748}">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Smoking Family History</a:t>
          </a:r>
        </a:p>
      </dgm:t>
    </dgm:pt>
    <dgm:pt modelId="{5426AE19-004A-4BC8-AAE4-7DD78ED52239}" type="parTrans" cxnId="{BCBE5065-3369-480D-AD93-E65931C31A72}">
      <dgm:prSet/>
      <dgm:spPr/>
      <dgm:t>
        <a:bodyPr/>
        <a:lstStyle/>
        <a:p>
          <a:endParaRPr lang="en-IN"/>
        </a:p>
      </dgm:t>
    </dgm:pt>
    <dgm:pt modelId="{8DC9BA3E-7619-4100-9E85-122FC857CBCB}" type="sibTrans" cxnId="{BCBE5065-3369-480D-AD93-E65931C31A72}">
      <dgm:prSet/>
      <dgm:spPr/>
      <dgm:t>
        <a:bodyPr/>
        <a:lstStyle/>
        <a:p>
          <a:endParaRPr lang="en-IN"/>
        </a:p>
      </dgm:t>
    </dgm:pt>
    <dgm:pt modelId="{4F3463D3-E4D6-4638-ADED-D432BF0CEE75}">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Stress Immune</a:t>
          </a:r>
        </a:p>
      </dgm:t>
    </dgm:pt>
    <dgm:pt modelId="{F186E639-3CD4-4894-BDF4-BB53DD6E46CE}" type="parTrans" cxnId="{4F82C590-E420-4111-973F-4651D049B226}">
      <dgm:prSet/>
      <dgm:spPr/>
      <dgm:t>
        <a:bodyPr/>
        <a:lstStyle/>
        <a:p>
          <a:endParaRPr lang="en-IN"/>
        </a:p>
      </dgm:t>
    </dgm:pt>
    <dgm:pt modelId="{7984A18D-36B6-4291-8620-D456B1109E6A}" type="sibTrans" cxnId="{4F82C590-E420-4111-973F-4651D049B226}">
      <dgm:prSet/>
      <dgm:spPr/>
      <dgm:t>
        <a:bodyPr/>
        <a:lstStyle/>
        <a:p>
          <a:endParaRPr lang="en-IN"/>
        </a:p>
      </dgm:t>
    </dgm:pt>
    <dgm:pt modelId="{4A3D88FD-6A87-48FF-BE44-0D891EE9998E}">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Pulmonary Disease</a:t>
          </a:r>
        </a:p>
      </dgm:t>
    </dgm:pt>
    <dgm:pt modelId="{A4C8B099-EC39-42A5-8008-56BE67D7456A}" type="parTrans" cxnId="{319E78BA-6FB0-4F20-8B77-3F543D0DDA43}">
      <dgm:prSet/>
      <dgm:spPr/>
      <dgm:t>
        <a:bodyPr/>
        <a:lstStyle/>
        <a:p>
          <a:endParaRPr lang="en-IN"/>
        </a:p>
      </dgm:t>
    </dgm:pt>
    <dgm:pt modelId="{5C8B8377-83CF-4D57-B64E-86C0B64E9983}" type="sibTrans" cxnId="{319E78BA-6FB0-4F20-8B77-3F543D0DDA43}">
      <dgm:prSet/>
      <dgm:spPr/>
      <dgm:t>
        <a:bodyPr/>
        <a:lstStyle/>
        <a:p>
          <a:endParaRPr lang="en-IN"/>
        </a:p>
      </dgm:t>
    </dgm:pt>
    <dgm:pt modelId="{D157C8A1-672F-43E4-88C4-30C89C18E6F7}" type="pres">
      <dgm:prSet presAssocID="{D4B68C55-F43F-49D3-88B4-D8BAB531EA9E}" presName="Name0" presStyleCnt="0">
        <dgm:presLayoutVars>
          <dgm:dir/>
          <dgm:animLvl val="lvl"/>
          <dgm:resizeHandles val="exact"/>
        </dgm:presLayoutVars>
      </dgm:prSet>
      <dgm:spPr/>
    </dgm:pt>
    <dgm:pt modelId="{1779F1B8-DD21-477B-9D76-6DB0B24A2441}" type="pres">
      <dgm:prSet presAssocID="{A6DA0783-013D-4320-B922-6F5A36701940}" presName="composite" presStyleCnt="0"/>
      <dgm:spPr/>
    </dgm:pt>
    <dgm:pt modelId="{7F1D4C8D-31E6-4B0F-9D00-5AD3D5B1B2B6}" type="pres">
      <dgm:prSet presAssocID="{A6DA0783-013D-4320-B922-6F5A36701940}" presName="parTx" presStyleLbl="alignNode1" presStyleIdx="0" presStyleCnt="1">
        <dgm:presLayoutVars>
          <dgm:chMax val="0"/>
          <dgm:chPref val="0"/>
          <dgm:bulletEnabled val="1"/>
        </dgm:presLayoutVars>
      </dgm:prSet>
      <dgm:spPr/>
    </dgm:pt>
    <dgm:pt modelId="{BBEE4B1C-A3BD-4325-B921-ACF4FE092232}" type="pres">
      <dgm:prSet presAssocID="{A6DA0783-013D-4320-B922-6F5A36701940}" presName="desTx" presStyleLbl="alignAccFollowNode1" presStyleIdx="0" presStyleCnt="1">
        <dgm:presLayoutVars>
          <dgm:bulletEnabled val="1"/>
        </dgm:presLayoutVars>
      </dgm:prSet>
      <dgm:spPr/>
    </dgm:pt>
  </dgm:ptLst>
  <dgm:cxnLst>
    <dgm:cxn modelId="{C576720A-3FBE-4DF3-B38A-443652B49525}" srcId="{A6DA0783-013D-4320-B922-6F5A36701940}" destId="{F7DE2A2B-EDBC-4681-929B-1FA6BE5D4856}" srcOrd="12" destOrd="0" parTransId="{1B29B7C5-81C6-4900-A703-4CBD2F1BDD37}" sibTransId="{17E5F3BC-547F-46E6-A544-D03EE20949DC}"/>
    <dgm:cxn modelId="{6561B80E-DA9E-468B-8AB7-98C3C89BF870}" srcId="{A6DA0783-013D-4320-B922-6F5A36701940}" destId="{14F7CB15-6E01-41D5-9082-B3CF9E94E1C9}" srcOrd="7" destOrd="0" parTransId="{BF24B443-F129-4797-AD40-928177BDE167}" sibTransId="{D07B28A1-7D93-44E1-BAD5-5A42DB818674}"/>
    <dgm:cxn modelId="{23206013-39DF-42BB-B39B-8E3A754EBA08}" type="presOf" srcId="{11AFFBE8-A380-4D75-A95F-C3AD39273891}" destId="{BBEE4B1C-A3BD-4325-B921-ACF4FE092232}" srcOrd="0" destOrd="14" presId="urn:microsoft.com/office/officeart/2005/8/layout/hList1"/>
    <dgm:cxn modelId="{C343591C-AF0B-4E58-B812-83B638B8B2D7}" type="presOf" srcId="{F2E1AD31-150E-440C-A221-DD92C1055C2B}" destId="{BBEE4B1C-A3BD-4325-B921-ACF4FE092232}" srcOrd="0" destOrd="8" presId="urn:microsoft.com/office/officeart/2005/8/layout/hList1"/>
    <dgm:cxn modelId="{7990A81C-C613-4E2D-84D7-595C5B37165B}" type="presOf" srcId="{A2CB5D39-9322-4710-B778-20D32BA0B9B6}" destId="{BBEE4B1C-A3BD-4325-B921-ACF4FE092232}" srcOrd="0" destOrd="9" presId="urn:microsoft.com/office/officeart/2005/8/layout/hList1"/>
    <dgm:cxn modelId="{97BD9229-BC06-40AD-B564-D3C165EF142D}" type="presOf" srcId="{40DA3443-1A31-4D76-9C72-60F51F9BE175}" destId="{BBEE4B1C-A3BD-4325-B921-ACF4FE092232}" srcOrd="0" destOrd="10" presId="urn:microsoft.com/office/officeart/2005/8/layout/hList1"/>
    <dgm:cxn modelId="{09D33937-96CB-4E8A-B7E9-73B3F41C8A1D}" type="presOf" srcId="{D4B68C55-F43F-49D3-88B4-D8BAB531EA9E}" destId="{D157C8A1-672F-43E4-88C4-30C89C18E6F7}" srcOrd="0" destOrd="0" presId="urn:microsoft.com/office/officeart/2005/8/layout/hList1"/>
    <dgm:cxn modelId="{F154213B-B77B-4E48-8885-2A72385D9FFF}" type="presOf" srcId="{4A3D88FD-6A87-48FF-BE44-0D891EE9998E}" destId="{BBEE4B1C-A3BD-4325-B921-ACF4FE092232}" srcOrd="0" destOrd="17" presId="urn:microsoft.com/office/officeart/2005/8/layout/hList1"/>
    <dgm:cxn modelId="{39A47F5C-A938-47EA-ABDF-BB2674174B34}" srcId="{A6DA0783-013D-4320-B922-6F5A36701940}" destId="{D20B385F-6051-47B2-A209-CC8B14BF6EF9}" srcOrd="0" destOrd="0" parTransId="{10194144-8D26-432A-BC8B-BFA4B94E4D21}" sibTransId="{FDDC60C9-73E8-4A42-9C75-133FAAEAF554}"/>
    <dgm:cxn modelId="{0ECC2D44-6A9C-4139-9BE1-611ED797EA1B}" type="presOf" srcId="{8D5306D1-4C52-492C-98B3-B7683353CD70}" destId="{BBEE4B1C-A3BD-4325-B921-ACF4FE092232}" srcOrd="0" destOrd="13" presId="urn:microsoft.com/office/officeart/2005/8/layout/hList1"/>
    <dgm:cxn modelId="{741D0845-AB28-47D1-A9C6-98C507F319F7}" type="presOf" srcId="{14FC0752-EDBA-4698-9443-761D689F0463}" destId="{BBEE4B1C-A3BD-4325-B921-ACF4FE092232}" srcOrd="0" destOrd="5" presId="urn:microsoft.com/office/officeart/2005/8/layout/hList1"/>
    <dgm:cxn modelId="{BCBE5065-3369-480D-AD93-E65931C31A72}" srcId="{A6DA0783-013D-4320-B922-6F5A36701940}" destId="{20848F8B-DF04-41EB-915C-6C65300F5748}" srcOrd="15" destOrd="0" parTransId="{5426AE19-004A-4BC8-AAE4-7DD78ED52239}" sibTransId="{8DC9BA3E-7619-4100-9E85-122FC857CBCB}"/>
    <dgm:cxn modelId="{517DA966-1FDD-4F39-927C-DBB48BCC1C3E}" type="presOf" srcId="{4F3463D3-E4D6-4638-ADED-D432BF0CEE75}" destId="{BBEE4B1C-A3BD-4325-B921-ACF4FE092232}" srcOrd="0" destOrd="16" presId="urn:microsoft.com/office/officeart/2005/8/layout/hList1"/>
    <dgm:cxn modelId="{429E3A67-61CA-412D-9B5E-14C79C4FFF86}" srcId="{D4B68C55-F43F-49D3-88B4-D8BAB531EA9E}" destId="{A6DA0783-013D-4320-B922-6F5A36701940}" srcOrd="0" destOrd="0" parTransId="{DD27FD34-E158-417F-9B0C-9445347C09B7}" sibTransId="{5DAA6382-9283-4E3D-B72D-7A77891E89F6}"/>
    <dgm:cxn modelId="{6FDE6D6A-CA7C-4BDC-ABF7-F6A919ABF94C}" srcId="{A6DA0783-013D-4320-B922-6F5A36701940}" destId="{712DF0E3-19F0-41F0-AF45-096E14640FB8}" srcOrd="4" destOrd="0" parTransId="{ACCE140B-A6A0-4DA6-8DBA-FA66E033D060}" sibTransId="{7D916807-6032-4BFB-8C9E-9E835EB759C4}"/>
    <dgm:cxn modelId="{57D1526E-A826-459D-BB38-C41A8DB4B4FE}" type="presOf" srcId="{D20B385F-6051-47B2-A209-CC8B14BF6EF9}" destId="{BBEE4B1C-A3BD-4325-B921-ACF4FE092232}" srcOrd="0" destOrd="0" presId="urn:microsoft.com/office/officeart/2005/8/layout/hList1"/>
    <dgm:cxn modelId="{5233FA6E-BB4C-4A36-A831-6C79C107C57F}" type="presOf" srcId="{0B1DE210-2415-498C-9439-4BB19D40CCEA}" destId="{BBEE4B1C-A3BD-4325-B921-ACF4FE092232}" srcOrd="0" destOrd="11" presId="urn:microsoft.com/office/officeart/2005/8/layout/hList1"/>
    <dgm:cxn modelId="{484C9256-3A7C-4D7A-AE24-FFEAC6367971}" srcId="{A6DA0783-013D-4320-B922-6F5A36701940}" destId="{F2E1AD31-150E-440C-A221-DD92C1055C2B}" srcOrd="8" destOrd="0" parTransId="{AEAC78AC-0352-4AA5-81F0-CD6F2FD46F85}" sibTransId="{612D36DB-3D92-403D-A5E0-530D088CF768}"/>
    <dgm:cxn modelId="{06F7C076-1C79-4EE0-BF55-BA56016F6F44}" type="presOf" srcId="{79DF2883-1E19-4287-9576-80A0CE9E0F9A}" destId="{BBEE4B1C-A3BD-4325-B921-ACF4FE092232}" srcOrd="0" destOrd="6" presId="urn:microsoft.com/office/officeart/2005/8/layout/hList1"/>
    <dgm:cxn modelId="{A97C1E77-422B-4A90-927F-BF707B891E95}" type="presOf" srcId="{2A905675-8161-4F63-98B8-790D7DC6AB83}" destId="{BBEE4B1C-A3BD-4325-B921-ACF4FE092232}" srcOrd="0" destOrd="1" presId="urn:microsoft.com/office/officeart/2005/8/layout/hList1"/>
    <dgm:cxn modelId="{B9F63F7B-F170-40FC-9278-73E5EB16FE52}" srcId="{A6DA0783-013D-4320-B922-6F5A36701940}" destId="{8D5306D1-4C52-492C-98B3-B7683353CD70}" srcOrd="13" destOrd="0" parTransId="{4896CA74-3209-4FC6-864A-79F27396375E}" sibTransId="{632DE158-B676-4814-8464-C632D31757E5}"/>
    <dgm:cxn modelId="{11A42B7C-D279-47B0-95E3-2A9BC94532D4}" type="presOf" srcId="{14F7CB15-6E01-41D5-9082-B3CF9E94E1C9}" destId="{BBEE4B1C-A3BD-4325-B921-ACF4FE092232}" srcOrd="0" destOrd="7" presId="urn:microsoft.com/office/officeart/2005/8/layout/hList1"/>
    <dgm:cxn modelId="{3D78477D-C6F4-4A13-8255-8BB5BBBA6CA8}" srcId="{A6DA0783-013D-4320-B922-6F5A36701940}" destId="{1D93701F-CC24-422F-AE0D-02F1792034C4}" srcOrd="3" destOrd="0" parTransId="{0815235E-166E-46B2-97D8-7EE76B777F54}" sibTransId="{2D37C4AE-875C-455D-9FC5-373EAC07AE73}"/>
    <dgm:cxn modelId="{A5CB437F-6FE1-48CC-8199-E589559549B7}" srcId="{A6DA0783-013D-4320-B922-6F5A36701940}" destId="{7B96050F-6C40-4851-990B-213D44295CE0}" srcOrd="2" destOrd="0" parTransId="{7342013D-9B6B-417C-84B5-BE7E700D0E1F}" sibTransId="{6536E933-8E23-42FD-A173-F4220D2BF5C2}"/>
    <dgm:cxn modelId="{67BE6A84-8ED6-4B06-AE24-A9017A5D42ED}" srcId="{A6DA0783-013D-4320-B922-6F5A36701940}" destId="{A2CB5D39-9322-4710-B778-20D32BA0B9B6}" srcOrd="9" destOrd="0" parTransId="{0BD08E04-E306-4FAE-90B4-8119C17A1A31}" sibTransId="{CF8B544A-0C31-4FBF-B80E-0DF2A1D6C41B}"/>
    <dgm:cxn modelId="{1138258D-E57A-433B-9328-E117E0C05375}" srcId="{A6DA0783-013D-4320-B922-6F5A36701940}" destId="{14FC0752-EDBA-4698-9443-761D689F0463}" srcOrd="5" destOrd="0" parTransId="{D7739B5A-57E3-4112-BE54-197E460C4ABA}" sibTransId="{1CB99AE5-EA79-4B00-ADC8-09A82FF11CCD}"/>
    <dgm:cxn modelId="{71BC2F8D-337B-40D8-89DE-2D466416E869}" type="presOf" srcId="{7B96050F-6C40-4851-990B-213D44295CE0}" destId="{BBEE4B1C-A3BD-4325-B921-ACF4FE092232}" srcOrd="0" destOrd="2" presId="urn:microsoft.com/office/officeart/2005/8/layout/hList1"/>
    <dgm:cxn modelId="{1D78708E-AC86-42D2-8F86-EA6183FDA0F3}" srcId="{A6DA0783-013D-4320-B922-6F5A36701940}" destId="{2A905675-8161-4F63-98B8-790D7DC6AB83}" srcOrd="1" destOrd="0" parTransId="{EB13D6C2-C78C-41E1-8278-E4763F78322A}" sibTransId="{0AA98FCC-CE1D-4E50-983A-CC6AA3C153AC}"/>
    <dgm:cxn modelId="{4F82C590-E420-4111-973F-4651D049B226}" srcId="{A6DA0783-013D-4320-B922-6F5A36701940}" destId="{4F3463D3-E4D6-4638-ADED-D432BF0CEE75}" srcOrd="16" destOrd="0" parTransId="{F186E639-3CD4-4894-BDF4-BB53DD6E46CE}" sibTransId="{7984A18D-36B6-4291-8620-D456B1109E6A}"/>
    <dgm:cxn modelId="{C12653AD-F274-47C9-88A9-BF68FD554197}" type="presOf" srcId="{F7DE2A2B-EDBC-4681-929B-1FA6BE5D4856}" destId="{BBEE4B1C-A3BD-4325-B921-ACF4FE092232}" srcOrd="0" destOrd="12" presId="urn:microsoft.com/office/officeart/2005/8/layout/hList1"/>
    <dgm:cxn modelId="{0C6D13B0-C645-4395-9B08-C8CE8C2EA723}" srcId="{A6DA0783-013D-4320-B922-6F5A36701940}" destId="{0B1DE210-2415-498C-9439-4BB19D40CCEA}" srcOrd="11" destOrd="0" parTransId="{18979AB6-B777-4B39-8C1D-B7BF2D220DF3}" sibTransId="{02827C50-0181-4160-9236-6F3B85CF9F68}"/>
    <dgm:cxn modelId="{8F597FB5-6C2B-42B5-BF67-6EE819DB51A6}" type="presOf" srcId="{1D93701F-CC24-422F-AE0D-02F1792034C4}" destId="{BBEE4B1C-A3BD-4325-B921-ACF4FE092232}" srcOrd="0" destOrd="3" presId="urn:microsoft.com/office/officeart/2005/8/layout/hList1"/>
    <dgm:cxn modelId="{683AABB5-9C7D-47AD-8059-F9ECF879B5C3}" type="presOf" srcId="{20848F8B-DF04-41EB-915C-6C65300F5748}" destId="{BBEE4B1C-A3BD-4325-B921-ACF4FE092232}" srcOrd="0" destOrd="15" presId="urn:microsoft.com/office/officeart/2005/8/layout/hList1"/>
    <dgm:cxn modelId="{319E78BA-6FB0-4F20-8B77-3F543D0DDA43}" srcId="{A6DA0783-013D-4320-B922-6F5A36701940}" destId="{4A3D88FD-6A87-48FF-BE44-0D891EE9998E}" srcOrd="17" destOrd="0" parTransId="{A4C8B099-EC39-42A5-8008-56BE67D7456A}" sibTransId="{5C8B8377-83CF-4D57-B64E-86C0B64E9983}"/>
    <dgm:cxn modelId="{27CD7BCA-69B9-4979-82D8-065C5092C22F}" type="presOf" srcId="{712DF0E3-19F0-41F0-AF45-096E14640FB8}" destId="{BBEE4B1C-A3BD-4325-B921-ACF4FE092232}" srcOrd="0" destOrd="4" presId="urn:microsoft.com/office/officeart/2005/8/layout/hList1"/>
    <dgm:cxn modelId="{2CEAA1D5-350F-4EEC-A0A4-C31200C6ABA5}" srcId="{A6DA0783-013D-4320-B922-6F5A36701940}" destId="{11AFFBE8-A380-4D75-A95F-C3AD39273891}" srcOrd="14" destOrd="0" parTransId="{AB59BD53-2424-4D37-B000-45DA80CF2AD1}" sibTransId="{EC4419AB-F2EE-4971-B064-0069B27866A9}"/>
    <dgm:cxn modelId="{5C88D6DE-A443-441B-A2F9-5FC5A11FCFBB}" srcId="{A6DA0783-013D-4320-B922-6F5A36701940}" destId="{79DF2883-1E19-4287-9576-80A0CE9E0F9A}" srcOrd="6" destOrd="0" parTransId="{31353DFF-D014-4270-95B0-77248A3832AC}" sibTransId="{9087BC83-71F1-4A93-A56F-6178E164B9BA}"/>
    <dgm:cxn modelId="{9157FEED-C59D-4B33-80EC-C7C1BEB8DB54}" type="presOf" srcId="{A6DA0783-013D-4320-B922-6F5A36701940}" destId="{7F1D4C8D-31E6-4B0F-9D00-5AD3D5B1B2B6}" srcOrd="0" destOrd="0" presId="urn:microsoft.com/office/officeart/2005/8/layout/hList1"/>
    <dgm:cxn modelId="{E5D262F1-4F82-4EA5-85C1-3882398C98B1}" srcId="{A6DA0783-013D-4320-B922-6F5A36701940}" destId="{40DA3443-1A31-4D76-9C72-60F51F9BE175}" srcOrd="10" destOrd="0" parTransId="{0B9DC8F1-DD92-42A5-8A69-F93D80B212F4}" sibTransId="{67D4E5E7-4CCA-481A-91F5-404D13989805}"/>
    <dgm:cxn modelId="{0673F230-B378-460A-8805-B69341659884}" type="presParOf" srcId="{D157C8A1-672F-43E4-88C4-30C89C18E6F7}" destId="{1779F1B8-DD21-477B-9D76-6DB0B24A2441}" srcOrd="0" destOrd="0" presId="urn:microsoft.com/office/officeart/2005/8/layout/hList1"/>
    <dgm:cxn modelId="{51D00B40-B9A4-44F1-8524-F8116F773AD6}" type="presParOf" srcId="{1779F1B8-DD21-477B-9D76-6DB0B24A2441}" destId="{7F1D4C8D-31E6-4B0F-9D00-5AD3D5B1B2B6}" srcOrd="0" destOrd="0" presId="urn:microsoft.com/office/officeart/2005/8/layout/hList1"/>
    <dgm:cxn modelId="{1E524CA9-034F-4F62-87FA-04FA18048834}" type="presParOf" srcId="{1779F1B8-DD21-477B-9D76-6DB0B24A2441}" destId="{BBEE4B1C-A3BD-4325-B921-ACF4FE092232}" srcOrd="1" destOrd="0" presId="urn:microsoft.com/office/officeart/2005/8/layout/hLis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B68C55-F43F-49D3-88B4-D8BAB531EA9E}"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IN"/>
        </a:p>
      </dgm:t>
    </dgm:pt>
    <dgm:pt modelId="{A6DA0783-013D-4320-B922-6F5A36701940}">
      <dgm:prSet phldrT="[Text]" custT="1"/>
      <dgm:spPr/>
      <dgm:t>
        <a:bodyPr/>
        <a:lstStyle/>
        <a:p>
          <a:pPr algn="ctr"/>
          <a:r>
            <a:rPr lang="en-US" sz="1800" dirty="0">
              <a:latin typeface="Times New Roman" panose="02020603050405020304" pitchFamily="18" charset="0"/>
              <a:cs typeface="Times New Roman" panose="02020603050405020304" pitchFamily="18" charset="0"/>
            </a:rPr>
            <a:t>Lung Cancer Dataset (CT Scan)</a:t>
          </a:r>
          <a:endParaRPr lang="en-IN" sz="1800" dirty="0">
            <a:latin typeface="Times New Roman" panose="02020603050405020304" pitchFamily="18" charset="0"/>
            <a:cs typeface="Times New Roman" panose="02020603050405020304" pitchFamily="18" charset="0"/>
          </a:endParaRPr>
        </a:p>
      </dgm:t>
    </dgm:pt>
    <dgm:pt modelId="{DD27FD34-E158-417F-9B0C-9445347C09B7}" type="parTrans" cxnId="{429E3A67-61CA-412D-9B5E-14C79C4FFF86}">
      <dgm:prSet/>
      <dgm:spPr/>
      <dgm:t>
        <a:bodyPr/>
        <a:lstStyle/>
        <a:p>
          <a:endParaRPr lang="en-IN"/>
        </a:p>
      </dgm:t>
    </dgm:pt>
    <dgm:pt modelId="{5DAA6382-9283-4E3D-B72D-7A77891E89F6}" type="sibTrans" cxnId="{429E3A67-61CA-412D-9B5E-14C79C4FFF86}">
      <dgm:prSet/>
      <dgm:spPr/>
      <dgm:t>
        <a:bodyPr/>
        <a:lstStyle/>
        <a:p>
          <a:endParaRPr lang="en-IN"/>
        </a:p>
      </dgm:t>
    </dgm:pt>
    <dgm:pt modelId="{D20B385F-6051-47B2-A209-CC8B14BF6EF9}">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Benign Cases</a:t>
          </a:r>
          <a:endParaRPr lang="en-IN" sz="1600" dirty="0">
            <a:latin typeface="Times New Roman" panose="02020603050405020304" pitchFamily="18" charset="0"/>
            <a:cs typeface="Times New Roman" panose="02020603050405020304" pitchFamily="18" charset="0"/>
          </a:endParaRPr>
        </a:p>
      </dgm:t>
    </dgm:pt>
    <dgm:pt modelId="{10194144-8D26-432A-BC8B-BFA4B94E4D21}" type="parTrans" cxnId="{39A47F5C-A938-47EA-ABDF-BB2674174B34}">
      <dgm:prSet/>
      <dgm:spPr/>
      <dgm:t>
        <a:bodyPr/>
        <a:lstStyle/>
        <a:p>
          <a:endParaRPr lang="en-IN"/>
        </a:p>
      </dgm:t>
    </dgm:pt>
    <dgm:pt modelId="{FDDC60C9-73E8-4A42-9C75-133FAAEAF554}" type="sibTrans" cxnId="{39A47F5C-A938-47EA-ABDF-BB2674174B34}">
      <dgm:prSet/>
      <dgm:spPr/>
      <dgm:t>
        <a:bodyPr/>
        <a:lstStyle/>
        <a:p>
          <a:endParaRPr lang="en-IN"/>
        </a:p>
      </dgm:t>
    </dgm:pt>
    <dgm:pt modelId="{8710E53B-AE38-4E23-BD3D-34B6ACA1A585}">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Malignant Cases</a:t>
          </a:r>
          <a:endParaRPr lang="en-IN" sz="1600" dirty="0">
            <a:latin typeface="Times New Roman" panose="02020603050405020304" pitchFamily="18" charset="0"/>
            <a:cs typeface="Times New Roman" panose="02020603050405020304" pitchFamily="18" charset="0"/>
          </a:endParaRPr>
        </a:p>
      </dgm:t>
    </dgm:pt>
    <dgm:pt modelId="{AEB69FD3-3D32-4FD4-AF46-562DFEC6C5A6}" type="parTrans" cxnId="{D348A1B0-2D41-4A00-88B2-2351BC175885}">
      <dgm:prSet/>
      <dgm:spPr/>
      <dgm:t>
        <a:bodyPr/>
        <a:lstStyle/>
        <a:p>
          <a:endParaRPr lang="en-IN"/>
        </a:p>
      </dgm:t>
    </dgm:pt>
    <dgm:pt modelId="{8F8E82A0-3F01-4736-9F4C-0BB40A4B7507}" type="sibTrans" cxnId="{D348A1B0-2D41-4A00-88B2-2351BC175885}">
      <dgm:prSet/>
      <dgm:spPr/>
      <dgm:t>
        <a:bodyPr/>
        <a:lstStyle/>
        <a:p>
          <a:endParaRPr lang="en-IN"/>
        </a:p>
      </dgm:t>
    </dgm:pt>
    <dgm:pt modelId="{2BC5F093-E6A8-4161-B1F1-A5118757E055}">
      <dgm:prSet phldrT="[Text]" custT="1"/>
      <dgm:spPr/>
      <dgm:t>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Normal Cases</a:t>
          </a:r>
          <a:endParaRPr lang="en-IN" sz="1600" dirty="0">
            <a:latin typeface="Times New Roman" panose="02020603050405020304" pitchFamily="18" charset="0"/>
            <a:cs typeface="Times New Roman" panose="02020603050405020304" pitchFamily="18" charset="0"/>
          </a:endParaRPr>
        </a:p>
      </dgm:t>
    </dgm:pt>
    <dgm:pt modelId="{A924F71C-0A5A-4320-99F1-039CE0E5A9F7}" type="parTrans" cxnId="{A56688A3-ABAB-40AC-9167-B551E7AAE281}">
      <dgm:prSet/>
      <dgm:spPr/>
      <dgm:t>
        <a:bodyPr/>
        <a:lstStyle/>
        <a:p>
          <a:endParaRPr lang="en-IN"/>
        </a:p>
      </dgm:t>
    </dgm:pt>
    <dgm:pt modelId="{C466CDEE-D50C-4303-8FA6-0761DF8FC1CC}" type="sibTrans" cxnId="{A56688A3-ABAB-40AC-9167-B551E7AAE281}">
      <dgm:prSet/>
      <dgm:spPr/>
      <dgm:t>
        <a:bodyPr/>
        <a:lstStyle/>
        <a:p>
          <a:endParaRPr lang="en-IN"/>
        </a:p>
      </dgm:t>
    </dgm:pt>
    <dgm:pt modelId="{502E0EC4-C143-4B40-A232-BCACED7C099E}" type="pres">
      <dgm:prSet presAssocID="{D4B68C55-F43F-49D3-88B4-D8BAB531EA9E}" presName="Name0" presStyleCnt="0">
        <dgm:presLayoutVars>
          <dgm:dir/>
          <dgm:animLvl val="lvl"/>
          <dgm:resizeHandles val="exact"/>
        </dgm:presLayoutVars>
      </dgm:prSet>
      <dgm:spPr/>
    </dgm:pt>
    <dgm:pt modelId="{CEED722B-29D4-46F7-B05D-B909BDD0314D}" type="pres">
      <dgm:prSet presAssocID="{A6DA0783-013D-4320-B922-6F5A36701940}" presName="composite" presStyleCnt="0"/>
      <dgm:spPr/>
    </dgm:pt>
    <dgm:pt modelId="{FE001353-0730-4337-A119-2AC4B0E46D07}" type="pres">
      <dgm:prSet presAssocID="{A6DA0783-013D-4320-B922-6F5A36701940}" presName="parTx" presStyleLbl="alignNode1" presStyleIdx="0" presStyleCnt="1" custLinFactNeighborX="-2500" custLinFactNeighborY="-6053">
        <dgm:presLayoutVars>
          <dgm:chMax val="0"/>
          <dgm:chPref val="0"/>
          <dgm:bulletEnabled val="1"/>
        </dgm:presLayoutVars>
      </dgm:prSet>
      <dgm:spPr/>
    </dgm:pt>
    <dgm:pt modelId="{BB3472CB-3F95-4033-ABC3-3DD1D7C8A017}" type="pres">
      <dgm:prSet presAssocID="{A6DA0783-013D-4320-B922-6F5A36701940}" presName="desTx" presStyleLbl="alignAccFollowNode1" presStyleIdx="0" presStyleCnt="1">
        <dgm:presLayoutVars>
          <dgm:bulletEnabled val="1"/>
        </dgm:presLayoutVars>
      </dgm:prSet>
      <dgm:spPr/>
    </dgm:pt>
  </dgm:ptLst>
  <dgm:cxnLst>
    <dgm:cxn modelId="{39A47F5C-A938-47EA-ABDF-BB2674174B34}" srcId="{A6DA0783-013D-4320-B922-6F5A36701940}" destId="{D20B385F-6051-47B2-A209-CC8B14BF6EF9}" srcOrd="0" destOrd="0" parTransId="{10194144-8D26-432A-BC8B-BFA4B94E4D21}" sibTransId="{FDDC60C9-73E8-4A42-9C75-133FAAEAF554}"/>
    <dgm:cxn modelId="{429E3A67-61CA-412D-9B5E-14C79C4FFF86}" srcId="{D4B68C55-F43F-49D3-88B4-D8BAB531EA9E}" destId="{A6DA0783-013D-4320-B922-6F5A36701940}" srcOrd="0" destOrd="0" parTransId="{DD27FD34-E158-417F-9B0C-9445347C09B7}" sibTransId="{5DAA6382-9283-4E3D-B72D-7A77891E89F6}"/>
    <dgm:cxn modelId="{F830507D-F7A4-4942-81DF-7B9B89E6B551}" type="presOf" srcId="{8710E53B-AE38-4E23-BD3D-34B6ACA1A585}" destId="{BB3472CB-3F95-4033-ABC3-3DD1D7C8A017}" srcOrd="0" destOrd="1" presId="urn:microsoft.com/office/officeart/2005/8/layout/hList1"/>
    <dgm:cxn modelId="{E2CEE083-E60A-49C7-9593-DAFB36D79435}" type="presOf" srcId="{D20B385F-6051-47B2-A209-CC8B14BF6EF9}" destId="{BB3472CB-3F95-4033-ABC3-3DD1D7C8A017}" srcOrd="0" destOrd="0" presId="urn:microsoft.com/office/officeart/2005/8/layout/hList1"/>
    <dgm:cxn modelId="{7367138B-2C4E-4985-B903-F9E5F04532C8}" type="presOf" srcId="{2BC5F093-E6A8-4161-B1F1-A5118757E055}" destId="{BB3472CB-3F95-4033-ABC3-3DD1D7C8A017}" srcOrd="0" destOrd="2" presId="urn:microsoft.com/office/officeart/2005/8/layout/hList1"/>
    <dgm:cxn modelId="{A56688A3-ABAB-40AC-9167-B551E7AAE281}" srcId="{A6DA0783-013D-4320-B922-6F5A36701940}" destId="{2BC5F093-E6A8-4161-B1F1-A5118757E055}" srcOrd="2" destOrd="0" parTransId="{A924F71C-0A5A-4320-99F1-039CE0E5A9F7}" sibTransId="{C466CDEE-D50C-4303-8FA6-0761DF8FC1CC}"/>
    <dgm:cxn modelId="{D348A1B0-2D41-4A00-88B2-2351BC175885}" srcId="{A6DA0783-013D-4320-B922-6F5A36701940}" destId="{8710E53B-AE38-4E23-BD3D-34B6ACA1A585}" srcOrd="1" destOrd="0" parTransId="{AEB69FD3-3D32-4FD4-AF46-562DFEC6C5A6}" sibTransId="{8F8E82A0-3F01-4736-9F4C-0BB40A4B7507}"/>
    <dgm:cxn modelId="{D81882D9-A34E-41CE-9D60-65FADF676401}" type="presOf" srcId="{A6DA0783-013D-4320-B922-6F5A36701940}" destId="{FE001353-0730-4337-A119-2AC4B0E46D07}" srcOrd="0" destOrd="0" presId="urn:microsoft.com/office/officeart/2005/8/layout/hList1"/>
    <dgm:cxn modelId="{591132DA-F8FD-4A20-8460-F02F7D5E8139}" type="presOf" srcId="{D4B68C55-F43F-49D3-88B4-D8BAB531EA9E}" destId="{502E0EC4-C143-4B40-A232-BCACED7C099E}" srcOrd="0" destOrd="0" presId="urn:microsoft.com/office/officeart/2005/8/layout/hList1"/>
    <dgm:cxn modelId="{11571D19-77C5-45B8-A462-BCB7B2DAEF39}" type="presParOf" srcId="{502E0EC4-C143-4B40-A232-BCACED7C099E}" destId="{CEED722B-29D4-46F7-B05D-B909BDD0314D}" srcOrd="0" destOrd="0" presId="urn:microsoft.com/office/officeart/2005/8/layout/hList1"/>
    <dgm:cxn modelId="{76E33935-FDAE-42AD-A5C7-8EB203A41763}" type="presParOf" srcId="{CEED722B-29D4-46F7-B05D-B909BDD0314D}" destId="{FE001353-0730-4337-A119-2AC4B0E46D07}" srcOrd="0" destOrd="0" presId="urn:microsoft.com/office/officeart/2005/8/layout/hList1"/>
    <dgm:cxn modelId="{838D98E1-ED6F-4C9A-AC6E-6CE73BA087C3}" type="presParOf" srcId="{CEED722B-29D4-46F7-B05D-B909BDD0314D}" destId="{BB3472CB-3F95-4033-ABC3-3DD1D7C8A017}" srcOrd="1" destOrd="0" presId="urn:microsoft.com/office/officeart/2005/8/layout/hLis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5BD468-EF27-44B2-AAED-A5CEE457C033}"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0F2AA918-2BB7-42BA-B9AB-77DD48A2BA4A}">
      <dgm:prSet phldrT="[Text]" custT="1"/>
      <dgm:spPr/>
      <dgm:t>
        <a:bodyPr/>
        <a:lstStyle/>
        <a:p>
          <a:r>
            <a:rPr lang="en-US" sz="1400" b="1" dirty="0">
              <a:latin typeface="Times New Roman" panose="02020603050405020304" pitchFamily="18" charset="0"/>
              <a:cs typeface="Times New Roman" panose="02020603050405020304" pitchFamily="18" charset="0"/>
            </a:rPr>
            <a:t>Benign Cases : </a:t>
          </a:r>
          <a:r>
            <a:rPr lang="en-US" sz="1400" dirty="0">
              <a:latin typeface="Times New Roman" panose="02020603050405020304" pitchFamily="18" charset="0"/>
              <a:cs typeface="Times New Roman" panose="02020603050405020304" pitchFamily="18" charset="0"/>
            </a:rPr>
            <a:t>These refer to non-cancerous lung nodules or tumors. Although abnormal, benign growths do not spread to other parts of the body and are generally not life-threatening. However, they may require monitoring or treatment to prevent complications.</a:t>
          </a:r>
          <a:endParaRPr lang="en-IN" sz="1400" dirty="0"/>
        </a:p>
      </dgm:t>
    </dgm:pt>
    <dgm:pt modelId="{CEC57DB8-1C5B-4E82-994C-7A9EBE6079C7}" type="parTrans" cxnId="{EF71DCFE-9F25-4CF5-84ED-46629D8E5293}">
      <dgm:prSet/>
      <dgm:spPr/>
      <dgm:t>
        <a:bodyPr/>
        <a:lstStyle/>
        <a:p>
          <a:endParaRPr lang="en-IN"/>
        </a:p>
      </dgm:t>
    </dgm:pt>
    <dgm:pt modelId="{AA74FA53-7614-4F95-94B8-12DB37D62095}" type="sibTrans" cxnId="{EF71DCFE-9F25-4CF5-84ED-46629D8E5293}">
      <dgm:prSet/>
      <dgm:spPr/>
      <dgm:t>
        <a:bodyPr/>
        <a:lstStyle/>
        <a:p>
          <a:endParaRPr lang="en-IN"/>
        </a:p>
      </dgm:t>
    </dgm:pt>
    <dgm:pt modelId="{D03B41DB-D3C2-4488-B9E5-994E3D7A3117}">
      <dgm:prSet phldrT="[Text]" custT="1"/>
      <dgm:spPr/>
      <dgm:t>
        <a:bodyPr/>
        <a:lstStyle/>
        <a:p>
          <a:r>
            <a:rPr lang="en-US" sz="1400" b="1" dirty="0">
              <a:latin typeface="Times New Roman" panose="02020603050405020304" pitchFamily="18" charset="0"/>
              <a:cs typeface="Times New Roman" panose="02020603050405020304" pitchFamily="18" charset="0"/>
            </a:rPr>
            <a:t>Malignant Cases : </a:t>
          </a:r>
          <a:r>
            <a:rPr lang="en-US" sz="1400" dirty="0">
              <a:latin typeface="Times New Roman" panose="02020603050405020304" pitchFamily="18" charset="0"/>
              <a:cs typeface="Times New Roman" panose="02020603050405020304" pitchFamily="18" charset="0"/>
            </a:rPr>
            <a:t>These are cancerous lung tumors that can grow aggressively and spread (metastasize) to other parts of the body. Malignant cases require prompt diagnosis and treatment, including surgery, chemotherapy, or radiation therapy.</a:t>
          </a:r>
          <a:endParaRPr lang="en-IN" sz="1400" dirty="0"/>
        </a:p>
      </dgm:t>
    </dgm:pt>
    <dgm:pt modelId="{9C5C8D9F-F311-48F9-8F02-F7F0D7CD36AE}" type="parTrans" cxnId="{81C70FC0-0B09-4407-8D25-FCE46D03E0FD}">
      <dgm:prSet/>
      <dgm:spPr/>
      <dgm:t>
        <a:bodyPr/>
        <a:lstStyle/>
        <a:p>
          <a:endParaRPr lang="en-IN"/>
        </a:p>
      </dgm:t>
    </dgm:pt>
    <dgm:pt modelId="{E7EFDDE4-B9A2-4D1F-8FF8-CE67DC0D2F3B}" type="sibTrans" cxnId="{81C70FC0-0B09-4407-8D25-FCE46D03E0FD}">
      <dgm:prSet/>
      <dgm:spPr/>
      <dgm:t>
        <a:bodyPr/>
        <a:lstStyle/>
        <a:p>
          <a:endParaRPr lang="en-IN"/>
        </a:p>
      </dgm:t>
    </dgm:pt>
    <dgm:pt modelId="{36FAF5F6-5BA4-4762-8DFC-B543A482D6C6}">
      <dgm:prSet phldrT="[Text]" custT="1"/>
      <dgm:spPr/>
      <dgm:t>
        <a:bodyPr/>
        <a:lstStyle/>
        <a:p>
          <a:r>
            <a:rPr lang="en-US" sz="1400" b="1" dirty="0">
              <a:latin typeface="Times New Roman" panose="02020603050405020304" pitchFamily="18" charset="0"/>
              <a:cs typeface="Times New Roman" panose="02020603050405020304" pitchFamily="18" charset="0"/>
            </a:rPr>
            <a:t>Normal Cases: </a:t>
          </a:r>
          <a:r>
            <a:rPr lang="en-US" sz="1400" dirty="0">
              <a:latin typeface="Times New Roman" panose="02020603050405020304" pitchFamily="18" charset="0"/>
              <a:cs typeface="Times New Roman" panose="02020603050405020304" pitchFamily="18" charset="0"/>
            </a:rPr>
            <a:t>These represent lungs with no detectable abnormalities, tumors, or signs of disease. Individuals in this class are considered healthy with respect to lung cancer diagnosis.</a:t>
          </a:r>
          <a:endParaRPr lang="en-IN" sz="1400" dirty="0"/>
        </a:p>
      </dgm:t>
    </dgm:pt>
    <dgm:pt modelId="{08D5CDC5-64E4-4A7D-9242-D0912AC6CCEF}" type="parTrans" cxnId="{01031241-DEF9-4246-82F6-A4016F376756}">
      <dgm:prSet/>
      <dgm:spPr/>
      <dgm:t>
        <a:bodyPr/>
        <a:lstStyle/>
        <a:p>
          <a:endParaRPr lang="en-IN"/>
        </a:p>
      </dgm:t>
    </dgm:pt>
    <dgm:pt modelId="{D3131240-DE32-42E9-8888-35AE9D1AE809}" type="sibTrans" cxnId="{01031241-DEF9-4246-82F6-A4016F376756}">
      <dgm:prSet/>
      <dgm:spPr/>
      <dgm:t>
        <a:bodyPr/>
        <a:lstStyle/>
        <a:p>
          <a:endParaRPr lang="en-IN"/>
        </a:p>
      </dgm:t>
    </dgm:pt>
    <dgm:pt modelId="{8CFB9D10-830A-4DC5-AF45-9595E028228D}" type="pres">
      <dgm:prSet presAssocID="{465BD468-EF27-44B2-AAED-A5CEE457C033}" presName="Name0" presStyleCnt="0">
        <dgm:presLayoutVars>
          <dgm:dir/>
          <dgm:resizeHandles val="exact"/>
        </dgm:presLayoutVars>
      </dgm:prSet>
      <dgm:spPr/>
    </dgm:pt>
    <dgm:pt modelId="{249526F6-B07A-44CA-8926-040F58028762}" type="pres">
      <dgm:prSet presAssocID="{465BD468-EF27-44B2-AAED-A5CEE457C033}" presName="arrow" presStyleLbl="bgShp" presStyleIdx="0" presStyleCnt="1"/>
      <dgm:spPr/>
    </dgm:pt>
    <dgm:pt modelId="{FC141FB2-7124-42A6-8920-86D5569402EF}" type="pres">
      <dgm:prSet presAssocID="{465BD468-EF27-44B2-AAED-A5CEE457C033}" presName="points" presStyleCnt="0"/>
      <dgm:spPr/>
    </dgm:pt>
    <dgm:pt modelId="{7AE1AA61-75F4-49E2-AA5A-17B3FC0C487D}" type="pres">
      <dgm:prSet presAssocID="{36FAF5F6-5BA4-4762-8DFC-B543A482D6C6}" presName="compositeA" presStyleCnt="0"/>
      <dgm:spPr/>
    </dgm:pt>
    <dgm:pt modelId="{B87D2480-8F38-4594-A67B-164482DFB06B}" type="pres">
      <dgm:prSet presAssocID="{36FAF5F6-5BA4-4762-8DFC-B543A482D6C6}" presName="textA" presStyleLbl="revTx" presStyleIdx="0" presStyleCnt="3" custScaleY="50273" custLinFactNeighborX="9450" custLinFactNeighborY="23467">
        <dgm:presLayoutVars>
          <dgm:bulletEnabled val="1"/>
        </dgm:presLayoutVars>
      </dgm:prSet>
      <dgm:spPr/>
    </dgm:pt>
    <dgm:pt modelId="{E0A7BD1B-1125-4A6C-8CB7-66E7FA2E125D}" type="pres">
      <dgm:prSet presAssocID="{36FAF5F6-5BA4-4762-8DFC-B543A482D6C6}" presName="circleA" presStyleLbl="node1" presStyleIdx="0" presStyleCnt="3" custLinFactNeighborX="8406" custLinFactNeighborY="50437"/>
      <dgm:spPr/>
    </dgm:pt>
    <dgm:pt modelId="{4486B3C1-74FE-4555-979F-58A5DC638D2D}" type="pres">
      <dgm:prSet presAssocID="{36FAF5F6-5BA4-4762-8DFC-B543A482D6C6}" presName="spaceA" presStyleCnt="0"/>
      <dgm:spPr/>
    </dgm:pt>
    <dgm:pt modelId="{302F2759-AE2D-4414-ABA1-979844DB974C}" type="pres">
      <dgm:prSet presAssocID="{D3131240-DE32-42E9-8888-35AE9D1AE809}" presName="space" presStyleCnt="0"/>
      <dgm:spPr/>
    </dgm:pt>
    <dgm:pt modelId="{B35D7455-E913-4034-A32D-60CE6D1D0F38}" type="pres">
      <dgm:prSet presAssocID="{0F2AA918-2BB7-42BA-B9AB-77DD48A2BA4A}" presName="compositeB" presStyleCnt="0"/>
      <dgm:spPr/>
    </dgm:pt>
    <dgm:pt modelId="{A0C9565E-DFA7-4B07-9E96-4464B613FA61}" type="pres">
      <dgm:prSet presAssocID="{0F2AA918-2BB7-42BA-B9AB-77DD48A2BA4A}" presName="textB" presStyleLbl="revTx" presStyleIdx="1" presStyleCnt="3" custScaleY="51822" custLinFactNeighborX="3437" custLinFactNeighborY="-23118">
        <dgm:presLayoutVars>
          <dgm:bulletEnabled val="1"/>
        </dgm:presLayoutVars>
      </dgm:prSet>
      <dgm:spPr/>
    </dgm:pt>
    <dgm:pt modelId="{087B5B97-862F-4AA3-8F3B-EB32E35C1681}" type="pres">
      <dgm:prSet presAssocID="{0F2AA918-2BB7-42BA-B9AB-77DD48A2BA4A}" presName="circleB" presStyleLbl="node1" presStyleIdx="1" presStyleCnt="3" custLinFactNeighborX="-2802" custLinFactNeighborY="-43432"/>
      <dgm:spPr>
        <a:solidFill>
          <a:srgbClr val="00B0F0"/>
        </a:solidFill>
      </dgm:spPr>
    </dgm:pt>
    <dgm:pt modelId="{B5D97C3C-C372-4CD1-BAF5-1FD1E96328F3}" type="pres">
      <dgm:prSet presAssocID="{0F2AA918-2BB7-42BA-B9AB-77DD48A2BA4A}" presName="spaceB" presStyleCnt="0"/>
      <dgm:spPr/>
    </dgm:pt>
    <dgm:pt modelId="{26DDAAB3-2DE4-495D-93D7-65A0AAFFBCF8}" type="pres">
      <dgm:prSet presAssocID="{AA74FA53-7614-4F95-94B8-12DB37D62095}" presName="space" presStyleCnt="0"/>
      <dgm:spPr/>
    </dgm:pt>
    <dgm:pt modelId="{C17D4A76-B387-444A-B80A-FE00A9719538}" type="pres">
      <dgm:prSet presAssocID="{D03B41DB-D3C2-4488-B9E5-994E3D7A3117}" presName="compositeA" presStyleCnt="0"/>
      <dgm:spPr/>
    </dgm:pt>
    <dgm:pt modelId="{56E47F12-30FC-4FDD-8592-C4CAF0855F7E}" type="pres">
      <dgm:prSet presAssocID="{D03B41DB-D3C2-4488-B9E5-994E3D7A3117}" presName="textA" presStyleLbl="revTx" presStyleIdx="2" presStyleCnt="3" custScaleY="61481" custLinFactNeighborX="-1146" custLinFactNeighborY="15061">
        <dgm:presLayoutVars>
          <dgm:bulletEnabled val="1"/>
        </dgm:presLayoutVars>
      </dgm:prSet>
      <dgm:spPr/>
    </dgm:pt>
    <dgm:pt modelId="{62D7FF31-CC35-4E9E-BBE6-17A69DBEAF3B}" type="pres">
      <dgm:prSet presAssocID="{D03B41DB-D3C2-4488-B9E5-994E3D7A3117}" presName="circleA" presStyleLbl="node1" presStyleIdx="2" presStyleCnt="3" custLinFactNeighborX="-1401" custLinFactNeighborY="39229"/>
      <dgm:spPr>
        <a:solidFill>
          <a:schemeClr val="accent5">
            <a:lumMod val="50000"/>
          </a:schemeClr>
        </a:solidFill>
      </dgm:spPr>
    </dgm:pt>
    <dgm:pt modelId="{EDACFFC0-0E5E-4D3E-B245-F05950FCFCEA}" type="pres">
      <dgm:prSet presAssocID="{D03B41DB-D3C2-4488-B9E5-994E3D7A3117}" presName="spaceA" presStyleCnt="0"/>
      <dgm:spPr/>
    </dgm:pt>
  </dgm:ptLst>
  <dgm:cxnLst>
    <dgm:cxn modelId="{FD7B9106-1C4F-43AE-9506-93EBC3022B3D}" type="presOf" srcId="{0F2AA918-2BB7-42BA-B9AB-77DD48A2BA4A}" destId="{A0C9565E-DFA7-4B07-9E96-4464B613FA61}" srcOrd="0" destOrd="0" presId="urn:microsoft.com/office/officeart/2005/8/layout/hProcess11"/>
    <dgm:cxn modelId="{01031241-DEF9-4246-82F6-A4016F376756}" srcId="{465BD468-EF27-44B2-AAED-A5CEE457C033}" destId="{36FAF5F6-5BA4-4762-8DFC-B543A482D6C6}" srcOrd="0" destOrd="0" parTransId="{08D5CDC5-64E4-4A7D-9242-D0912AC6CCEF}" sibTransId="{D3131240-DE32-42E9-8888-35AE9D1AE809}"/>
    <dgm:cxn modelId="{08BCD667-C25B-43AF-A899-2819638F7B40}" type="presOf" srcId="{465BD468-EF27-44B2-AAED-A5CEE457C033}" destId="{8CFB9D10-830A-4DC5-AF45-9595E028228D}" srcOrd="0" destOrd="0" presId="urn:microsoft.com/office/officeart/2005/8/layout/hProcess11"/>
    <dgm:cxn modelId="{61515751-C5C8-4871-9F67-0499322218E6}" type="presOf" srcId="{36FAF5F6-5BA4-4762-8DFC-B543A482D6C6}" destId="{B87D2480-8F38-4594-A67B-164482DFB06B}" srcOrd="0" destOrd="0" presId="urn:microsoft.com/office/officeart/2005/8/layout/hProcess11"/>
    <dgm:cxn modelId="{81C70FC0-0B09-4407-8D25-FCE46D03E0FD}" srcId="{465BD468-EF27-44B2-AAED-A5CEE457C033}" destId="{D03B41DB-D3C2-4488-B9E5-994E3D7A3117}" srcOrd="2" destOrd="0" parTransId="{9C5C8D9F-F311-48F9-8F02-F7F0D7CD36AE}" sibTransId="{E7EFDDE4-B9A2-4D1F-8FF8-CE67DC0D2F3B}"/>
    <dgm:cxn modelId="{D7EB06E8-17F5-4288-9406-E21B9351D6F6}" type="presOf" srcId="{D03B41DB-D3C2-4488-B9E5-994E3D7A3117}" destId="{56E47F12-30FC-4FDD-8592-C4CAF0855F7E}" srcOrd="0" destOrd="0" presId="urn:microsoft.com/office/officeart/2005/8/layout/hProcess11"/>
    <dgm:cxn modelId="{EF71DCFE-9F25-4CF5-84ED-46629D8E5293}" srcId="{465BD468-EF27-44B2-AAED-A5CEE457C033}" destId="{0F2AA918-2BB7-42BA-B9AB-77DD48A2BA4A}" srcOrd="1" destOrd="0" parTransId="{CEC57DB8-1C5B-4E82-994C-7A9EBE6079C7}" sibTransId="{AA74FA53-7614-4F95-94B8-12DB37D62095}"/>
    <dgm:cxn modelId="{607BE7B2-C056-4421-98BF-9C73D7F20040}" type="presParOf" srcId="{8CFB9D10-830A-4DC5-AF45-9595E028228D}" destId="{249526F6-B07A-44CA-8926-040F58028762}" srcOrd="0" destOrd="0" presId="urn:microsoft.com/office/officeart/2005/8/layout/hProcess11"/>
    <dgm:cxn modelId="{CC03F236-84CB-4CB7-A73D-5663A1C88F80}" type="presParOf" srcId="{8CFB9D10-830A-4DC5-AF45-9595E028228D}" destId="{FC141FB2-7124-42A6-8920-86D5569402EF}" srcOrd="1" destOrd="0" presId="urn:microsoft.com/office/officeart/2005/8/layout/hProcess11"/>
    <dgm:cxn modelId="{6226F626-FB2D-4A16-AEDD-5BE5A01BE026}" type="presParOf" srcId="{FC141FB2-7124-42A6-8920-86D5569402EF}" destId="{7AE1AA61-75F4-49E2-AA5A-17B3FC0C487D}" srcOrd="0" destOrd="0" presId="urn:microsoft.com/office/officeart/2005/8/layout/hProcess11"/>
    <dgm:cxn modelId="{8B7F080F-3FC1-4E39-9B62-83B876060CB0}" type="presParOf" srcId="{7AE1AA61-75F4-49E2-AA5A-17B3FC0C487D}" destId="{B87D2480-8F38-4594-A67B-164482DFB06B}" srcOrd="0" destOrd="0" presId="urn:microsoft.com/office/officeart/2005/8/layout/hProcess11"/>
    <dgm:cxn modelId="{8B6E234B-B704-4AEA-A19F-2131E6811ADA}" type="presParOf" srcId="{7AE1AA61-75F4-49E2-AA5A-17B3FC0C487D}" destId="{E0A7BD1B-1125-4A6C-8CB7-66E7FA2E125D}" srcOrd="1" destOrd="0" presId="urn:microsoft.com/office/officeart/2005/8/layout/hProcess11"/>
    <dgm:cxn modelId="{CE4C19E9-E704-44DA-B4BC-8C182120BB6C}" type="presParOf" srcId="{7AE1AA61-75F4-49E2-AA5A-17B3FC0C487D}" destId="{4486B3C1-74FE-4555-979F-58A5DC638D2D}" srcOrd="2" destOrd="0" presId="urn:microsoft.com/office/officeart/2005/8/layout/hProcess11"/>
    <dgm:cxn modelId="{27807FBC-EAA7-4F17-8E20-A67D8519B25F}" type="presParOf" srcId="{FC141FB2-7124-42A6-8920-86D5569402EF}" destId="{302F2759-AE2D-4414-ABA1-979844DB974C}" srcOrd="1" destOrd="0" presId="urn:microsoft.com/office/officeart/2005/8/layout/hProcess11"/>
    <dgm:cxn modelId="{7575039E-499D-4F2B-BCAB-5CE8269F8FBF}" type="presParOf" srcId="{FC141FB2-7124-42A6-8920-86D5569402EF}" destId="{B35D7455-E913-4034-A32D-60CE6D1D0F38}" srcOrd="2" destOrd="0" presId="urn:microsoft.com/office/officeart/2005/8/layout/hProcess11"/>
    <dgm:cxn modelId="{B788400D-E302-417F-9342-E8CE67B50D0E}" type="presParOf" srcId="{B35D7455-E913-4034-A32D-60CE6D1D0F38}" destId="{A0C9565E-DFA7-4B07-9E96-4464B613FA61}" srcOrd="0" destOrd="0" presId="urn:microsoft.com/office/officeart/2005/8/layout/hProcess11"/>
    <dgm:cxn modelId="{A47DE35E-583A-48E7-9C27-567D67D0D6EC}" type="presParOf" srcId="{B35D7455-E913-4034-A32D-60CE6D1D0F38}" destId="{087B5B97-862F-4AA3-8F3B-EB32E35C1681}" srcOrd="1" destOrd="0" presId="urn:microsoft.com/office/officeart/2005/8/layout/hProcess11"/>
    <dgm:cxn modelId="{A33913F2-4C03-4978-99DF-30A7154A2085}" type="presParOf" srcId="{B35D7455-E913-4034-A32D-60CE6D1D0F38}" destId="{B5D97C3C-C372-4CD1-BAF5-1FD1E96328F3}" srcOrd="2" destOrd="0" presId="urn:microsoft.com/office/officeart/2005/8/layout/hProcess11"/>
    <dgm:cxn modelId="{4B7BABA1-934D-467C-B1B3-D9379AC519BE}" type="presParOf" srcId="{FC141FB2-7124-42A6-8920-86D5569402EF}" destId="{26DDAAB3-2DE4-495D-93D7-65A0AAFFBCF8}" srcOrd="3" destOrd="0" presId="urn:microsoft.com/office/officeart/2005/8/layout/hProcess11"/>
    <dgm:cxn modelId="{EFE06631-53AA-4284-A53D-63050E48D1A2}" type="presParOf" srcId="{FC141FB2-7124-42A6-8920-86D5569402EF}" destId="{C17D4A76-B387-444A-B80A-FE00A9719538}" srcOrd="4" destOrd="0" presId="urn:microsoft.com/office/officeart/2005/8/layout/hProcess11"/>
    <dgm:cxn modelId="{CB4DAA01-0929-4A9F-89B9-69838655C396}" type="presParOf" srcId="{C17D4A76-B387-444A-B80A-FE00A9719538}" destId="{56E47F12-30FC-4FDD-8592-C4CAF0855F7E}" srcOrd="0" destOrd="0" presId="urn:microsoft.com/office/officeart/2005/8/layout/hProcess11"/>
    <dgm:cxn modelId="{EFE17E43-7EA0-4903-836C-AB498A8C9A84}" type="presParOf" srcId="{C17D4A76-B387-444A-B80A-FE00A9719538}" destId="{62D7FF31-CC35-4E9E-BBE6-17A69DBEAF3B}" srcOrd="1" destOrd="0" presId="urn:microsoft.com/office/officeart/2005/8/layout/hProcess11"/>
    <dgm:cxn modelId="{B7726184-144C-419D-983A-A38B96DE0E67}" type="presParOf" srcId="{C17D4A76-B387-444A-B80A-FE00A9719538}" destId="{EDACFFC0-0E5E-4D3E-B245-F05950FCFCE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D4C8D-31E6-4B0F-9D00-5AD3D5B1B2B6}">
      <dsp:nvSpPr>
        <dsp:cNvPr id="0" name=""/>
        <dsp:cNvSpPr/>
      </dsp:nvSpPr>
      <dsp:spPr>
        <a:xfrm>
          <a:off x="0" y="20699"/>
          <a:ext cx="4375639"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Lung Cancer Dataset (Text)</a:t>
          </a:r>
          <a:endParaRPr lang="en-IN" sz="1800" kern="1200" dirty="0">
            <a:latin typeface="Times New Roman" panose="02020603050405020304" pitchFamily="18" charset="0"/>
            <a:cs typeface="Times New Roman" panose="02020603050405020304" pitchFamily="18" charset="0"/>
          </a:endParaRPr>
        </a:p>
      </dsp:txBody>
      <dsp:txXfrm>
        <a:off x="0" y="20699"/>
        <a:ext cx="4375639" cy="604800"/>
      </dsp:txXfrm>
    </dsp:sp>
    <dsp:sp modelId="{BBEE4B1C-A3BD-4325-B921-ACF4FE092232}">
      <dsp:nvSpPr>
        <dsp:cNvPr id="0" name=""/>
        <dsp:cNvSpPr/>
      </dsp:nvSpPr>
      <dsp:spPr>
        <a:xfrm>
          <a:off x="0" y="625499"/>
          <a:ext cx="4375639" cy="46116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Age</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Gender</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Smoking</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Finger Discoloration</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Mental Stress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Exposure To Pollution</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Long Ter Illness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Energy Level</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Immune Weakness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Breathing Issue</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Alcohol Consumption</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Throat Discomfort</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Oxygen Saturation</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Chest Tightness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Family History</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Smoking Family History</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Stress Immune</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Pulmonary Disease</a:t>
          </a:r>
        </a:p>
      </dsp:txBody>
      <dsp:txXfrm>
        <a:off x="0" y="625499"/>
        <a:ext cx="4375639" cy="4611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01353-0730-4337-A119-2AC4B0E46D07}">
      <dsp:nvSpPr>
        <dsp:cNvPr id="0" name=""/>
        <dsp:cNvSpPr/>
      </dsp:nvSpPr>
      <dsp:spPr>
        <a:xfrm>
          <a:off x="0" y="0"/>
          <a:ext cx="3725007" cy="97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Lung Cancer Dataset (CT Scan)</a:t>
          </a:r>
          <a:endParaRPr lang="en-IN" sz="1800" kern="1200" dirty="0">
            <a:latin typeface="Times New Roman" panose="02020603050405020304" pitchFamily="18" charset="0"/>
            <a:cs typeface="Times New Roman" panose="02020603050405020304" pitchFamily="18" charset="0"/>
          </a:endParaRPr>
        </a:p>
      </dsp:txBody>
      <dsp:txXfrm>
        <a:off x="0" y="0"/>
        <a:ext cx="3725007" cy="979200"/>
      </dsp:txXfrm>
    </dsp:sp>
    <dsp:sp modelId="{BB3472CB-3F95-4033-ABC3-3DD1D7C8A017}">
      <dsp:nvSpPr>
        <dsp:cNvPr id="0" name=""/>
        <dsp:cNvSpPr/>
      </dsp:nvSpPr>
      <dsp:spPr>
        <a:xfrm>
          <a:off x="0" y="1006609"/>
          <a:ext cx="3725007" cy="149327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Benign Cases</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Malignant Cases</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imes New Roman" panose="02020603050405020304" pitchFamily="18" charset="0"/>
              <a:cs typeface="Times New Roman" panose="02020603050405020304" pitchFamily="18" charset="0"/>
            </a:rPr>
            <a:t>Normal Cases</a:t>
          </a:r>
          <a:endParaRPr lang="en-IN" sz="1600" kern="1200" dirty="0">
            <a:latin typeface="Times New Roman" panose="02020603050405020304" pitchFamily="18" charset="0"/>
            <a:cs typeface="Times New Roman" panose="02020603050405020304" pitchFamily="18" charset="0"/>
          </a:endParaRPr>
        </a:p>
      </dsp:txBody>
      <dsp:txXfrm>
        <a:off x="0" y="1006609"/>
        <a:ext cx="3725007"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526F6-B07A-44CA-8926-040F58028762}">
      <dsp:nvSpPr>
        <dsp:cNvPr id="0" name=""/>
        <dsp:cNvSpPr/>
      </dsp:nvSpPr>
      <dsp:spPr>
        <a:xfrm>
          <a:off x="0" y="1812957"/>
          <a:ext cx="10192119" cy="24172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D2480-8F38-4594-A67B-164482DFB06B}">
      <dsp:nvSpPr>
        <dsp:cNvPr id="0" name=""/>
        <dsp:cNvSpPr/>
      </dsp:nvSpPr>
      <dsp:spPr>
        <a:xfrm>
          <a:off x="283831" y="867771"/>
          <a:ext cx="2956112" cy="121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Normal Cases: </a:t>
          </a:r>
          <a:r>
            <a:rPr lang="en-US" sz="1400" kern="1200" dirty="0">
              <a:latin typeface="Times New Roman" panose="02020603050405020304" pitchFamily="18" charset="0"/>
              <a:cs typeface="Times New Roman" panose="02020603050405020304" pitchFamily="18" charset="0"/>
            </a:rPr>
            <a:t>These represent lungs with no detectable abnormalities, tumors, or signs of disease. Individuals in this class are considered healthy with respect to lung cancer diagnosis.</a:t>
          </a:r>
          <a:endParaRPr lang="en-IN" sz="1400" kern="1200" dirty="0"/>
        </a:p>
      </dsp:txBody>
      <dsp:txXfrm>
        <a:off x="283831" y="867771"/>
        <a:ext cx="2956112" cy="1215237"/>
      </dsp:txXfrm>
    </dsp:sp>
    <dsp:sp modelId="{E0A7BD1B-1125-4A6C-8CB7-66E7FA2E125D}">
      <dsp:nvSpPr>
        <dsp:cNvPr id="0" name=""/>
        <dsp:cNvSpPr/>
      </dsp:nvSpPr>
      <dsp:spPr>
        <a:xfrm>
          <a:off x="1231174" y="2723726"/>
          <a:ext cx="604319" cy="6043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9565E-DFA7-4B07-9E96-4464B613FA61}">
      <dsp:nvSpPr>
        <dsp:cNvPr id="0" name=""/>
        <dsp:cNvSpPr/>
      </dsp:nvSpPr>
      <dsp:spPr>
        <a:xfrm>
          <a:off x="3209999" y="3940534"/>
          <a:ext cx="2956112" cy="125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Benign Cases : </a:t>
          </a:r>
          <a:r>
            <a:rPr lang="en-US" sz="1400" kern="1200" dirty="0">
              <a:latin typeface="Times New Roman" panose="02020603050405020304" pitchFamily="18" charset="0"/>
              <a:cs typeface="Times New Roman" panose="02020603050405020304" pitchFamily="18" charset="0"/>
            </a:rPr>
            <a:t>These refer to non-cancerous lung nodules or tumors. Although abnormal, benign growths do not spread to other parts of the body and are generally not life-threatening. However, they may require monitoring or treatment to prevent complications.</a:t>
          </a:r>
          <a:endParaRPr lang="en-IN" sz="1400" kern="1200" dirty="0"/>
        </a:p>
      </dsp:txBody>
      <dsp:txXfrm>
        <a:off x="3209999" y="3940534"/>
        <a:ext cx="2956112" cy="1252680"/>
      </dsp:txXfrm>
    </dsp:sp>
    <dsp:sp modelId="{087B5B97-862F-4AA3-8F3B-EB32E35C1681}">
      <dsp:nvSpPr>
        <dsp:cNvPr id="0" name=""/>
        <dsp:cNvSpPr/>
      </dsp:nvSpPr>
      <dsp:spPr>
        <a:xfrm>
          <a:off x="4267361" y="2748116"/>
          <a:ext cx="604319" cy="604319"/>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E47F12-30FC-4FDD-8592-C4CAF0855F7E}">
      <dsp:nvSpPr>
        <dsp:cNvPr id="0" name=""/>
        <dsp:cNvSpPr/>
      </dsp:nvSpPr>
      <dsp:spPr>
        <a:xfrm>
          <a:off x="6178439" y="596843"/>
          <a:ext cx="2956112" cy="148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Malignant Cases : </a:t>
          </a:r>
          <a:r>
            <a:rPr lang="en-US" sz="1400" kern="1200" dirty="0">
              <a:latin typeface="Times New Roman" panose="02020603050405020304" pitchFamily="18" charset="0"/>
              <a:cs typeface="Times New Roman" panose="02020603050405020304" pitchFamily="18" charset="0"/>
            </a:rPr>
            <a:t>These are cancerous lung tumors that can grow aggressively and spread (metastasize) to other parts of the body. Malignant cases require prompt diagnosis and treatment, including surgery, chemotherapy, or radiation therapy.</a:t>
          </a:r>
          <a:endParaRPr lang="en-IN" sz="1400" kern="1200" dirty="0"/>
        </a:p>
      </dsp:txBody>
      <dsp:txXfrm>
        <a:off x="6178439" y="596843"/>
        <a:ext cx="2956112" cy="1486165"/>
      </dsp:txXfrm>
    </dsp:sp>
    <dsp:sp modelId="{62D7FF31-CC35-4E9E-BBE6-17A69DBEAF3B}">
      <dsp:nvSpPr>
        <dsp:cNvPr id="0" name=""/>
        <dsp:cNvSpPr/>
      </dsp:nvSpPr>
      <dsp:spPr>
        <a:xfrm>
          <a:off x="7379746" y="2723726"/>
          <a:ext cx="604319" cy="604319"/>
        </a:xfrm>
        <a:prstGeom prst="ellipse">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C4FCA02-F64F-B17D-6579-72ECA8D18776}"/>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EBB0D1FB-A0A8-3D21-F853-D8DD5A6869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517356CA-CD23-EF32-9462-27774B00E9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A2DB846-0E1C-C475-877E-CEAAE3A42012}"/>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36838C5D-25C4-6188-C388-6B4A5A3E39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56E9E422-CE80-2CB9-EE1A-9CB630FD89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677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32A8819-B95E-867A-CBA9-C5A9AAB77E04}"/>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764F8E5B-0E0A-8F31-6F68-36511F8AAA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3862871-1776-2422-1A80-C0EA030FB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65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E0E53D9-29ED-F7C4-D7EB-CAB1BCE34CCF}"/>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19B7C5E-033B-3EEF-7C75-252005D51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1A37B728-CB8C-3868-07E8-3895FF7054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756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E018C5B-B2BF-3D2B-253F-4079D5B8F4BD}"/>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56861930-C0CB-8465-2B7A-999A1423C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E6564431-939F-F527-2A52-9A150AAF8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085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53BE9B5-32B0-6099-2706-C48BCA6FDB0F}"/>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20B74B95-A8FB-014B-F965-75DCB28BC6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861F9AFD-0052-3F13-D8C5-A09942A340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52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16D05C0-A4C5-773B-61C7-272298F676D7}"/>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AC242F2-1F10-679D-66E0-180B80BAE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F0B456E6-1309-23B8-1984-AB95306FB0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185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44219F9-EBC4-C9A6-88A4-8524C766C23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57A65CDC-7C2B-0C70-12D7-19EF9684E7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6E34E74C-C664-0C30-5E4C-7BD0F7571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573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070FBBE-DF2B-85E5-FA60-2A30DCCC3A3D}"/>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17483BBD-7D72-70DE-A2D8-6809A8AF28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EDD92A58-1676-3918-5C5F-194632913A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03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681707C-F6D6-26F4-4DB1-7F681F6C7484}"/>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6928E3D8-3C61-D312-C8A4-EF3671E239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14375BCC-E9E7-EEEB-B917-AE8E470E93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78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46513DF-2A8E-58E3-7458-04698987B0BE}"/>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178564C7-91DC-E41C-974B-E5CCDF6BD9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CCFA0B59-171A-6A54-4EDA-4312896E5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41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FAC814D-4E86-3DCF-91E1-1B47E3414BEA}"/>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9CA32E69-0888-475C-F677-2FA4C4E276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1A05DC8D-7116-8D30-3B16-811F0160B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372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259EE8B-9A50-EB80-642F-F23E196DB0E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A5D208B-C3C7-5472-5AC3-B19DA9FDDE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6666896-D5D0-CE79-F232-2147116CFD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297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99A9B3C-9C92-C010-FC3D-9120FE5CD45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1B062CDB-290C-CB7B-DB3D-5F2D4059C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D19F0833-E101-450F-2558-681AC59B4B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8DAD957-8A1F-55EF-534C-EBB392664CB4}"/>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3588A9B-4191-E3FE-45A0-B38E8DEB2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4:notes">
            <a:extLst>
              <a:ext uri="{FF2B5EF4-FFF2-40B4-BE49-F238E27FC236}">
                <a16:creationId xmlns:a16="http://schemas.microsoft.com/office/drawing/2014/main" id="{EF805417-30AC-B199-DD1A-5170A1B335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6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35B4592-351B-7E80-6243-31CECDF1BDBC}"/>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8CC498F-E38C-5AFE-C476-60B5E911C4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E967FE29-94FE-43E6-05CE-FD92932A86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14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39D4100-C6BE-6872-D8AC-52E5E08DD326}"/>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ED937BC8-41A7-3086-60D7-2562140AD3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2CEF33A-BDAB-811A-95C6-5743D64565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408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3FC62FC-6A96-058C-8BD0-9D3EB22F388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4C3BF0D4-5ADC-3EFD-C77E-298EF87E03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5A571145-E33E-650E-8BA6-C1FDF62699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2506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36F2545-926B-5B5F-42FB-E08A75F65890}"/>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A45CD343-4FA3-87F2-4CB0-09CCE51CF0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B924B92D-657F-57C8-AEBD-71C7FBA5CD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05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4A59B0A-E021-4265-9180-D912B52719C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382DA71D-D3A2-612A-9ED9-0DC6A88BE4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8ABA5062-3ACE-56AA-8A6F-BD62F6D49B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49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56D8505-63BD-1998-93DC-2E98E903EB6F}"/>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6B2A488-4008-7CCC-5FCA-6E8B395C06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07746A8B-5B84-EDAA-B54D-AE8475DC8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81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498E6D6-2319-CBD3-54E2-E300A40366BF}"/>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BCA291FF-876F-DFBB-F599-AF47F7FD39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BEF0378B-12E9-B599-77B6-3A7B24F138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2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9E99BB2-3742-E7C9-913D-1C7778F2414A}"/>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C4E1821-8325-4C3A-5997-E32706788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1688CE5E-02A2-3D78-D8BC-552134DB37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823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19C484A-E0FC-EF89-811E-408F9D9BDA28}"/>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910C37A2-0757-A0E1-2103-D0B6A04BE5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4:notes">
            <a:extLst>
              <a:ext uri="{FF2B5EF4-FFF2-40B4-BE49-F238E27FC236}">
                <a16:creationId xmlns:a16="http://schemas.microsoft.com/office/drawing/2014/main" id="{881682C2-FD18-D244-6DE5-84C1EAB48F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275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D3AFBCF-A60F-4407-F867-DB937306D336}"/>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47EA544B-2558-C742-7060-8A0107AC47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92A6571F-054E-7C79-BB85-3A1754C061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379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4CA42E6-2F36-0068-E46F-D107723AA068}"/>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F053B738-A710-C75B-E8D4-30BD51C8F4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F8A1D84-83E2-BDCE-65A2-2CDEB39E6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5363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635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B9D219D-00E7-7BC0-6E92-A83A3DE82380}"/>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5E6FC6F-559B-3858-87DC-D9CD36518E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0F71A9A4-0729-93E4-112A-AA812E7DB5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246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890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8E4550B-39CA-0C8A-EE40-61BED416BB87}"/>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A81A1FC-E742-872D-D57E-C3CB5E3A2D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69FBBD57-EFAF-3A2A-2EEB-E1EAAC1D0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565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F614FE0-730F-F817-290E-63D50EB2DFF7}"/>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19284482-5506-56DA-09D4-5892BD88C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1D4C0FB8-99E5-A789-CC6E-6D07F2745F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58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C903591-1F6E-0E79-64AD-A5E10FEC0BBF}"/>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9F92389C-90BF-B310-0442-F48F04C8F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FC26FF52-A5DC-5E00-55D9-568DB5BF94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6508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D8B0602-0692-0A36-6A3E-69C3E864D2C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57EE12C-D07A-844E-394D-071B3F532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A525BBAF-D6A4-09E9-F524-22852B1AB3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5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50345CA-D0E0-0205-D3F2-AA63A067FFB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7FA898E8-7501-E3EE-A779-3215945E41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E41DB845-0710-E6E6-5575-9CC9D132B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22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CADF40E-400E-7729-2EA5-3C4554A77CC4}"/>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134736C1-5228-FC29-99BF-DF6BB98574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5795296-CCE6-2FDD-5F7A-190519CE7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3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kaggle.com/datasets/adityamahimkar/iqothnccd-lung-cancer-datase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B4699C8E-C170-755E-32F1-810B562B757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AEC47F44-A3A0-66E5-6E71-DF61B321AEED}"/>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Literature Review</a:t>
            </a:r>
          </a:p>
        </p:txBody>
      </p:sp>
      <p:graphicFrame>
        <p:nvGraphicFramePr>
          <p:cNvPr id="2" name="Table 1">
            <a:extLst>
              <a:ext uri="{FF2B5EF4-FFF2-40B4-BE49-F238E27FC236}">
                <a16:creationId xmlns:a16="http://schemas.microsoft.com/office/drawing/2014/main" id="{BBFACB56-87BB-29B7-E865-B46D24D29D2D}"/>
              </a:ext>
            </a:extLst>
          </p:cNvPr>
          <p:cNvGraphicFramePr>
            <a:graphicFrameLocks noGrp="1"/>
          </p:cNvGraphicFramePr>
          <p:nvPr>
            <p:extLst>
              <p:ext uri="{D42A27DB-BD31-4B8C-83A1-F6EECF244321}">
                <p14:modId xmlns:p14="http://schemas.microsoft.com/office/powerpoint/2010/main" val="1389055982"/>
              </p:ext>
            </p:extLst>
          </p:nvPr>
        </p:nvGraphicFramePr>
        <p:xfrm>
          <a:off x="507453" y="1087983"/>
          <a:ext cx="11177094" cy="5090160"/>
        </p:xfrm>
        <a:graphic>
          <a:graphicData uri="http://schemas.openxmlformats.org/drawingml/2006/table">
            <a:tbl>
              <a:tblPr firstRow="1" bandRow="1">
                <a:tableStyleId>{7DF18680-E054-41AD-8BC1-D1AEF772440D}</a:tableStyleId>
              </a:tblPr>
              <a:tblGrid>
                <a:gridCol w="610147">
                  <a:extLst>
                    <a:ext uri="{9D8B030D-6E8A-4147-A177-3AD203B41FA5}">
                      <a16:colId xmlns:a16="http://schemas.microsoft.com/office/drawing/2014/main" val="3239944091"/>
                    </a:ext>
                  </a:extLst>
                </a:gridCol>
                <a:gridCol w="1016000">
                  <a:extLst>
                    <a:ext uri="{9D8B030D-6E8A-4147-A177-3AD203B41FA5}">
                      <a16:colId xmlns:a16="http://schemas.microsoft.com/office/drawing/2014/main" val="1214378302"/>
                    </a:ext>
                  </a:extLst>
                </a:gridCol>
                <a:gridCol w="2455333">
                  <a:extLst>
                    <a:ext uri="{9D8B030D-6E8A-4147-A177-3AD203B41FA5}">
                      <a16:colId xmlns:a16="http://schemas.microsoft.com/office/drawing/2014/main" val="3565815387"/>
                    </a:ext>
                  </a:extLst>
                </a:gridCol>
                <a:gridCol w="2438400">
                  <a:extLst>
                    <a:ext uri="{9D8B030D-6E8A-4147-A177-3AD203B41FA5}">
                      <a16:colId xmlns:a16="http://schemas.microsoft.com/office/drawing/2014/main" val="648608938"/>
                    </a:ext>
                  </a:extLst>
                </a:gridCol>
                <a:gridCol w="2438400">
                  <a:extLst>
                    <a:ext uri="{9D8B030D-6E8A-4147-A177-3AD203B41FA5}">
                      <a16:colId xmlns:a16="http://schemas.microsoft.com/office/drawing/2014/main" val="3744126198"/>
                    </a:ext>
                  </a:extLst>
                </a:gridCol>
                <a:gridCol w="2218814">
                  <a:extLst>
                    <a:ext uri="{9D8B030D-6E8A-4147-A177-3AD203B41FA5}">
                      <a16:colId xmlns:a16="http://schemas.microsoft.com/office/drawing/2014/main" val="824207325"/>
                    </a:ext>
                  </a:extLst>
                </a:gridCol>
              </a:tblGrid>
              <a:tr h="370840">
                <a:tc>
                  <a:txBody>
                    <a:bodyPr/>
                    <a:lstStyle/>
                    <a:p>
                      <a:pPr algn="l"/>
                      <a:r>
                        <a:rPr lang="en-US" dirty="0"/>
                        <a:t>Ref. No.</a:t>
                      </a:r>
                      <a:endParaRPr lang="en-IN" dirty="0"/>
                    </a:p>
                  </a:txBody>
                  <a:tcPr marL="45720" marR="45720"/>
                </a:tc>
                <a:tc>
                  <a:txBody>
                    <a:bodyPr/>
                    <a:lstStyle/>
                    <a:p>
                      <a:pPr algn="l"/>
                      <a:r>
                        <a:rPr lang="en-US" dirty="0"/>
                        <a:t>Year</a:t>
                      </a:r>
                      <a:endParaRPr lang="en-IN" dirty="0"/>
                    </a:p>
                  </a:txBody>
                  <a:tcPr marL="45720" marR="45720"/>
                </a:tc>
                <a:tc>
                  <a:txBody>
                    <a:bodyPr/>
                    <a:lstStyle/>
                    <a:p>
                      <a:pPr algn="l"/>
                      <a:r>
                        <a:rPr lang="en-US" dirty="0"/>
                        <a:t>Dataset </a:t>
                      </a:r>
                      <a:endParaRPr lang="en-IN" dirty="0"/>
                    </a:p>
                  </a:txBody>
                  <a:tcPr marL="45720" marR="45720"/>
                </a:tc>
                <a:tc>
                  <a:txBody>
                    <a:bodyPr/>
                    <a:lstStyle/>
                    <a:p>
                      <a:pPr algn="l"/>
                      <a:r>
                        <a:rPr lang="en-US" dirty="0"/>
                        <a:t>Results</a:t>
                      </a:r>
                      <a:endParaRPr lang="en-IN" dirty="0"/>
                    </a:p>
                  </a:txBody>
                  <a:tcPr marL="45720" marR="45720"/>
                </a:tc>
                <a:tc>
                  <a:txBody>
                    <a:bodyPr/>
                    <a:lstStyle/>
                    <a:p>
                      <a:pPr algn="l"/>
                      <a:r>
                        <a:rPr lang="en-US" dirty="0"/>
                        <a:t>Methodology</a:t>
                      </a:r>
                      <a:endParaRPr lang="en-IN" dirty="0"/>
                    </a:p>
                  </a:txBody>
                  <a:tcPr marL="45720" marR="45720"/>
                </a:tc>
                <a:tc>
                  <a:txBody>
                    <a:bodyPr/>
                    <a:lstStyle/>
                    <a:p>
                      <a:pPr algn="l"/>
                      <a:r>
                        <a:rPr lang="en-US" dirty="0"/>
                        <a:t>Limitations</a:t>
                      </a:r>
                      <a:endParaRPr lang="en-IN" dirty="0"/>
                    </a:p>
                  </a:txBody>
                  <a:tcPr marL="45720" marR="45720"/>
                </a:tc>
                <a:extLst>
                  <a:ext uri="{0D108BD9-81ED-4DB2-BD59-A6C34878D82A}">
                    <a16:rowId xmlns:a16="http://schemas.microsoft.com/office/drawing/2014/main" val="1731168368"/>
                  </a:ext>
                </a:extLst>
              </a:tr>
              <a:tr h="370840">
                <a:tc>
                  <a:txBody>
                    <a:bodyPr/>
                    <a:lstStyle/>
                    <a:p>
                      <a:pPr algn="l"/>
                      <a:r>
                        <a:rPr lang="en-US" sz="1200" dirty="0">
                          <a:latin typeface="Times New Roman" panose="02020603050405020304" pitchFamily="18" charset="0"/>
                          <a:cs typeface="Times New Roman" panose="02020603050405020304" pitchFamily="18" charset="0"/>
                        </a:rPr>
                        <a:t>[9]</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2022</a:t>
                      </a:r>
                    </a:p>
                  </a:txBody>
                  <a:tcPr marL="45720" marR="45720"/>
                </a:tc>
                <a:tc>
                  <a:txBody>
                    <a:bodyPr/>
                    <a:lstStyle/>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 Kaggle-based lung cancer dataset containing patient symptom and lifestyle information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Random Forest:</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Accuracy: 92.3%</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Precision: 97%</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F1-Score: 95%</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Decision Tree Accuracy: 91%</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Logistic Regression Accuracy: 89.7%</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SVM:</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Accuracy: 88.5%</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Recall: 95.6%</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Used lung cancer dataset (13 features) from Kaggle.</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Implemented four machine learning algorithms Random Forest, SVM, Logistic Regression, and Decision Tree on Google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Colab</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using Python. Evaluation was based on accuracy, precision, recall, and F1-score (harmonic mean).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dataset lacked size and diversity.</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Only traditional machine learning models on tabular data were applied without deep learning or imaging-based methods.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SVM performed poorly with noisy inputs and logistic regression was limited by its linearity assumption. External validation or cross-validation was not reported.</a:t>
                      </a:r>
                    </a:p>
                  </a:txBody>
                  <a:tcPr marL="45720" marR="45720"/>
                </a:tc>
                <a:extLst>
                  <a:ext uri="{0D108BD9-81ED-4DB2-BD59-A6C34878D82A}">
                    <a16:rowId xmlns:a16="http://schemas.microsoft.com/office/drawing/2014/main" val="3989882611"/>
                  </a:ext>
                </a:extLst>
              </a:tr>
              <a:tr h="370840">
                <a:tc>
                  <a:txBody>
                    <a:bodyPr/>
                    <a:lstStyle/>
                    <a:p>
                      <a:pPr algn="l"/>
                      <a:r>
                        <a:rPr lang="en-US" sz="1200" dirty="0">
                          <a:latin typeface="Times New Roman" panose="02020603050405020304" pitchFamily="18" charset="0"/>
                          <a:cs typeface="Times New Roman" panose="02020603050405020304" pitchFamily="18" charset="0"/>
                        </a:rPr>
                        <a:t>[10]</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2021</a:t>
                      </a:r>
                    </a:p>
                  </a:txBody>
                  <a:tcPr marL="45720" marR="45720"/>
                </a:tc>
                <a:tc>
                  <a:txBody>
                    <a:bodyPr/>
                    <a:lstStyle/>
                    <a:p>
                      <a:pPr marL="0" indent="0" algn="l" fontAlgn="b">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LIDC‑IDRI (The Lung Image Database Consortium image collection)</a:t>
                      </a:r>
                    </a:p>
                    <a:p>
                      <a:pPr marL="0" indent="0" algn="l" fontAlgn="b">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TCIA datasets (e.g., “RIDER-LUNGCT-SEG”, “QIN-LUNGCT-SEG”) </a:t>
                      </a:r>
                    </a:p>
                    <a:p>
                      <a:pPr marL="0" indent="0" algn="l" fontAlgn="b">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Kaggle lung cancer datasets (CT or clinical)</a:t>
                      </a:r>
                    </a:p>
                    <a:p>
                      <a:pPr marL="0" indent="0" algn="l" fontAlgn="b">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LC25000 for histopathology images </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CNN Accuracy: up to 97.2%</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ANN Accuracy: up to 96.67%</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SVM Accuracy: up to 96.7%</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Review paper summarizing ML/DL methods for lung cancer detection. </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Covers preprocessing (filtering, CLAHE), segmentation (watershed, k-means), feature extraction (GLCM, PCA, CNN), and classification (SVM, ANN, CNN). </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Uses datasets: LIDC-IDRI, LUNA16, Kaggle DSB.</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study is review-based and does not include new dataset evaluation.</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Most referenced methods rely on large labeled datasets and may suffer from overfitting.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Model comparisons lack unified benchmarking, limiting consistent performance assessment.</a:t>
                      </a:r>
                    </a:p>
                  </a:txBody>
                  <a:tcPr marL="45720" marR="45720"/>
                </a:tc>
                <a:extLst>
                  <a:ext uri="{0D108BD9-81ED-4DB2-BD59-A6C34878D82A}">
                    <a16:rowId xmlns:a16="http://schemas.microsoft.com/office/drawing/2014/main" val="596327272"/>
                  </a:ext>
                </a:extLst>
              </a:tr>
            </a:tbl>
          </a:graphicData>
        </a:graphic>
      </p:graphicFrame>
    </p:spTree>
    <p:extLst>
      <p:ext uri="{BB962C8B-B14F-4D97-AF65-F5344CB8AC3E}">
        <p14:creationId xmlns:p14="http://schemas.microsoft.com/office/powerpoint/2010/main" val="1840705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4D9564F2-4F4C-2E38-18A5-A2BDEBEE4290}"/>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C54C8715-70BF-C04C-BBA8-EF6583589B94}"/>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Literature Review</a:t>
            </a:r>
          </a:p>
        </p:txBody>
      </p:sp>
      <p:graphicFrame>
        <p:nvGraphicFramePr>
          <p:cNvPr id="2" name="Table 1">
            <a:extLst>
              <a:ext uri="{FF2B5EF4-FFF2-40B4-BE49-F238E27FC236}">
                <a16:creationId xmlns:a16="http://schemas.microsoft.com/office/drawing/2014/main" id="{9B48CE30-E3B2-6DF7-834F-B472206914E3}"/>
              </a:ext>
            </a:extLst>
          </p:cNvPr>
          <p:cNvGraphicFramePr>
            <a:graphicFrameLocks noGrp="1"/>
          </p:cNvGraphicFramePr>
          <p:nvPr>
            <p:extLst>
              <p:ext uri="{D42A27DB-BD31-4B8C-83A1-F6EECF244321}">
                <p14:modId xmlns:p14="http://schemas.microsoft.com/office/powerpoint/2010/main" val="3788372387"/>
              </p:ext>
            </p:extLst>
          </p:nvPr>
        </p:nvGraphicFramePr>
        <p:xfrm>
          <a:off x="507453" y="1087983"/>
          <a:ext cx="11177094" cy="3992880"/>
        </p:xfrm>
        <a:graphic>
          <a:graphicData uri="http://schemas.openxmlformats.org/drawingml/2006/table">
            <a:tbl>
              <a:tblPr firstRow="1" bandRow="1">
                <a:tableStyleId>{7DF18680-E054-41AD-8BC1-D1AEF772440D}</a:tableStyleId>
              </a:tblPr>
              <a:tblGrid>
                <a:gridCol w="610147">
                  <a:extLst>
                    <a:ext uri="{9D8B030D-6E8A-4147-A177-3AD203B41FA5}">
                      <a16:colId xmlns:a16="http://schemas.microsoft.com/office/drawing/2014/main" val="3239944091"/>
                    </a:ext>
                  </a:extLst>
                </a:gridCol>
                <a:gridCol w="922867">
                  <a:extLst>
                    <a:ext uri="{9D8B030D-6E8A-4147-A177-3AD203B41FA5}">
                      <a16:colId xmlns:a16="http://schemas.microsoft.com/office/drawing/2014/main" val="1214378302"/>
                    </a:ext>
                  </a:extLst>
                </a:gridCol>
                <a:gridCol w="1803400">
                  <a:extLst>
                    <a:ext uri="{9D8B030D-6E8A-4147-A177-3AD203B41FA5}">
                      <a16:colId xmlns:a16="http://schemas.microsoft.com/office/drawing/2014/main" val="3565815387"/>
                    </a:ext>
                  </a:extLst>
                </a:gridCol>
                <a:gridCol w="2667000">
                  <a:extLst>
                    <a:ext uri="{9D8B030D-6E8A-4147-A177-3AD203B41FA5}">
                      <a16:colId xmlns:a16="http://schemas.microsoft.com/office/drawing/2014/main" val="648608938"/>
                    </a:ext>
                  </a:extLst>
                </a:gridCol>
                <a:gridCol w="2692400">
                  <a:extLst>
                    <a:ext uri="{9D8B030D-6E8A-4147-A177-3AD203B41FA5}">
                      <a16:colId xmlns:a16="http://schemas.microsoft.com/office/drawing/2014/main" val="3744126198"/>
                    </a:ext>
                  </a:extLst>
                </a:gridCol>
                <a:gridCol w="2481280">
                  <a:extLst>
                    <a:ext uri="{9D8B030D-6E8A-4147-A177-3AD203B41FA5}">
                      <a16:colId xmlns:a16="http://schemas.microsoft.com/office/drawing/2014/main" val="824207325"/>
                    </a:ext>
                  </a:extLst>
                </a:gridCol>
              </a:tblGrid>
              <a:tr h="370840">
                <a:tc>
                  <a:txBody>
                    <a:bodyPr/>
                    <a:lstStyle/>
                    <a:p>
                      <a:pPr algn="l"/>
                      <a:r>
                        <a:rPr lang="en-US" dirty="0"/>
                        <a:t>Ref. No.</a:t>
                      </a:r>
                      <a:endParaRPr lang="en-IN" dirty="0"/>
                    </a:p>
                  </a:txBody>
                  <a:tcPr marL="45720" marR="45720"/>
                </a:tc>
                <a:tc>
                  <a:txBody>
                    <a:bodyPr/>
                    <a:lstStyle/>
                    <a:p>
                      <a:pPr algn="l"/>
                      <a:r>
                        <a:rPr lang="en-US" dirty="0"/>
                        <a:t>Year</a:t>
                      </a:r>
                      <a:endParaRPr lang="en-IN" dirty="0"/>
                    </a:p>
                  </a:txBody>
                  <a:tcPr marL="45720" marR="45720"/>
                </a:tc>
                <a:tc>
                  <a:txBody>
                    <a:bodyPr/>
                    <a:lstStyle/>
                    <a:p>
                      <a:pPr algn="l"/>
                      <a:r>
                        <a:rPr lang="en-US" dirty="0"/>
                        <a:t>Dataset </a:t>
                      </a:r>
                      <a:endParaRPr lang="en-IN" dirty="0"/>
                    </a:p>
                  </a:txBody>
                  <a:tcPr marL="45720" marR="45720"/>
                </a:tc>
                <a:tc>
                  <a:txBody>
                    <a:bodyPr/>
                    <a:lstStyle/>
                    <a:p>
                      <a:pPr algn="l"/>
                      <a:r>
                        <a:rPr lang="en-US" dirty="0"/>
                        <a:t>Results</a:t>
                      </a:r>
                      <a:endParaRPr lang="en-IN" dirty="0"/>
                    </a:p>
                  </a:txBody>
                  <a:tcPr marL="45720" marR="45720"/>
                </a:tc>
                <a:tc>
                  <a:txBody>
                    <a:bodyPr/>
                    <a:lstStyle/>
                    <a:p>
                      <a:pPr algn="l"/>
                      <a:r>
                        <a:rPr lang="en-US" dirty="0"/>
                        <a:t>Methodology</a:t>
                      </a:r>
                      <a:endParaRPr lang="en-IN" dirty="0"/>
                    </a:p>
                  </a:txBody>
                  <a:tcPr marL="45720" marR="45720"/>
                </a:tc>
                <a:tc>
                  <a:txBody>
                    <a:bodyPr/>
                    <a:lstStyle/>
                    <a:p>
                      <a:pPr algn="l"/>
                      <a:r>
                        <a:rPr lang="en-US" dirty="0"/>
                        <a:t>Limitations</a:t>
                      </a:r>
                      <a:endParaRPr lang="en-IN" dirty="0"/>
                    </a:p>
                  </a:txBody>
                  <a:tcPr marL="45720" marR="45720"/>
                </a:tc>
                <a:extLst>
                  <a:ext uri="{0D108BD9-81ED-4DB2-BD59-A6C34878D82A}">
                    <a16:rowId xmlns:a16="http://schemas.microsoft.com/office/drawing/2014/main" val="1731168368"/>
                  </a:ext>
                </a:extLst>
              </a:tr>
              <a:tr h="370840">
                <a:tc>
                  <a:txBody>
                    <a:bodyPr/>
                    <a:lstStyle/>
                    <a:p>
                      <a:pPr algn="l"/>
                      <a:r>
                        <a:rPr lang="en-US" sz="1200" dirty="0">
                          <a:latin typeface="Times New Roman" panose="02020603050405020304" pitchFamily="18" charset="0"/>
                          <a:cs typeface="Times New Roman" panose="02020603050405020304" pitchFamily="18" charset="0"/>
                        </a:rPr>
                        <a:t>[11]</a:t>
                      </a: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2020</a:t>
                      </a:r>
                    </a:p>
                  </a:txBody>
                  <a:tcPr marL="45720" marR="45720"/>
                </a:tc>
                <a:tc>
                  <a:txBody>
                    <a:bodyPr/>
                    <a:lstStyle/>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IQ-OTH/NCCD</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Accuracy (SVM): 83.33%</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Training Samples: 35</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Testing Samples: 30</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Classes: Normal, Benign, Malignant</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CT scan images are preprocessed (grayscale, thresholding), segmented via contour detection. GLCM is used to extract features (area, contrast, energy, entropy, homogeneity).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SVM is applied for classification.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dataset included only 35 training samples, limiting robustness. Handcrafted features were used, while deep learning could offer better performance.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Binary thresholding may lose important details in complex CT images.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Only SVM was evaluated without comparison to other classifiers.</a:t>
                      </a:r>
                    </a:p>
                  </a:txBody>
                  <a:tcPr marL="45720" marR="45720"/>
                </a:tc>
                <a:extLst>
                  <a:ext uri="{0D108BD9-81ED-4DB2-BD59-A6C34878D82A}">
                    <a16:rowId xmlns:a16="http://schemas.microsoft.com/office/drawing/2014/main" val="3989882611"/>
                  </a:ext>
                </a:extLst>
              </a:tr>
              <a:tr h="370840">
                <a:tc>
                  <a:txBody>
                    <a:bodyPr/>
                    <a:lstStyle/>
                    <a:p>
                      <a:pPr algn="l"/>
                      <a:r>
                        <a:rPr lang="en-US" sz="1200" dirty="0">
                          <a:latin typeface="Times New Roman" panose="02020603050405020304" pitchFamily="18" charset="0"/>
                          <a:cs typeface="Times New Roman" panose="02020603050405020304" pitchFamily="18" charset="0"/>
                        </a:rPr>
                        <a:t>[12]</a:t>
                      </a: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2018</a:t>
                      </a:r>
                    </a:p>
                  </a:txBody>
                  <a:tcPr marL="45720" marR="45720"/>
                </a:tc>
                <a:tc>
                  <a:txBody>
                    <a:bodyPr/>
                    <a:lstStyle/>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LIDC-IDRI</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LUNA16</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Kaggle DSB 2017</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SVM AUC (Oxford dataset): 0.854</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CNN AUC (Kaggle DSB 2017): up to 0.87</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Used CT imaging data. Applied logistic regression models (e.g., Brock), radiomics (texture features), SVM classifiers, and CNNs. </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Evaluated using cross-validation and AUC on datasets like LIDC-IDRI and PLAN.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Limitations include high false positive rates in LDCT screening, reliance on subjective inputs in risk models, overfitting risks in radiomics, the need for large, well-annotated datasets for CNNs, and challenges in clinical adoption and integration.</a:t>
                      </a:r>
                    </a:p>
                  </a:txBody>
                  <a:tcPr marL="45720" marR="45720"/>
                </a:tc>
                <a:extLst>
                  <a:ext uri="{0D108BD9-81ED-4DB2-BD59-A6C34878D82A}">
                    <a16:rowId xmlns:a16="http://schemas.microsoft.com/office/drawing/2014/main" val="776767782"/>
                  </a:ext>
                </a:extLst>
              </a:tr>
            </a:tbl>
          </a:graphicData>
        </a:graphic>
      </p:graphicFrame>
    </p:spTree>
    <p:extLst>
      <p:ext uri="{BB962C8B-B14F-4D97-AF65-F5344CB8AC3E}">
        <p14:creationId xmlns:p14="http://schemas.microsoft.com/office/powerpoint/2010/main" val="3731782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4B01CFA9-3FC4-4DF3-60BA-7DB42EAD590D}"/>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5243400B-9DE4-3A19-F6A7-4594339E2A5F}"/>
              </a:ext>
            </a:extLst>
          </p:cNvPr>
          <p:cNvSpPr txBox="1">
            <a:spLocks noGrp="1"/>
          </p:cNvSpPr>
          <p:nvPr>
            <p:ph type="title"/>
          </p:nvPr>
        </p:nvSpPr>
        <p:spPr>
          <a:xfrm>
            <a:off x="534259" y="236160"/>
            <a:ext cx="6374541"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Limitations Identified in Literature Review</a:t>
            </a:r>
          </a:p>
        </p:txBody>
      </p:sp>
      <p:sp>
        <p:nvSpPr>
          <p:cNvPr id="5" name="TextBox 4">
            <a:extLst>
              <a:ext uri="{FF2B5EF4-FFF2-40B4-BE49-F238E27FC236}">
                <a16:creationId xmlns:a16="http://schemas.microsoft.com/office/drawing/2014/main" id="{58713CCA-82D8-CDFD-2AFA-9C4287F2C9A4}"/>
              </a:ext>
            </a:extLst>
          </p:cNvPr>
          <p:cNvSpPr txBox="1"/>
          <p:nvPr/>
        </p:nvSpPr>
        <p:spPr>
          <a:xfrm>
            <a:off x="534259" y="1134468"/>
            <a:ext cx="7302136" cy="5693866"/>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Explainability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Most studies used black-box models without providing interpretability for medical professionals.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Small or Unbalanced Datasets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Several papers relied on limited or imbalanced data, reducing the generalizability of results.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Real-World Application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Few papers validated their models with clinical or real-time data.</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Trade-offs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Some models showed high accuracy but struggled with precision/recall in detecting malignant cases.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Overfitting Concerns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Complex models like deep neural networks were prone to overfitting, especially with small datasets.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Selection Limitations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Many studies used basic or manual feature selection, missing out on automated, data-driven techniques.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Use of Ensemble Methods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Not all papers explored the power of ensemble approaches like RF, XGBoost.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Multimodal Integration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Few studies combined clinical text data and CT scan image analysis effectively.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Focus on Early Detection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Some models performed well overall but lacked sensitivity in detecting early-stage cancer.</a:t>
            </a:r>
          </a:p>
        </p:txBody>
      </p:sp>
      <p:pic>
        <p:nvPicPr>
          <p:cNvPr id="7" name="Graphic 6" descr="Microscope with chemical flasks">
            <a:extLst>
              <a:ext uri="{FF2B5EF4-FFF2-40B4-BE49-F238E27FC236}">
                <a16:creationId xmlns:a16="http://schemas.microsoft.com/office/drawing/2014/main" id="{32111956-EE7E-4517-3FEB-130F92AA12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9208" y="1820399"/>
            <a:ext cx="4292534" cy="4292534"/>
          </a:xfrm>
          <a:prstGeom prst="rect">
            <a:avLst/>
          </a:prstGeom>
        </p:spPr>
      </p:pic>
    </p:spTree>
    <p:extLst>
      <p:ext uri="{BB962C8B-B14F-4D97-AF65-F5344CB8AC3E}">
        <p14:creationId xmlns:p14="http://schemas.microsoft.com/office/powerpoint/2010/main" val="335587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D39BB6DD-8FEA-1CD0-586A-7E2F03CE8FD7}"/>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8A90F836-38F9-356E-BF4F-94E497954A3B}"/>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Times New Roman" panose="02020603050405020304" pitchFamily="18" charset="0"/>
                <a:ea typeface="Proxima Nova"/>
                <a:cs typeface="Times New Roman" panose="02020603050405020304" pitchFamily="18" charset="0"/>
                <a:sym typeface="Proxima Nova"/>
              </a:rPr>
              <a:t>Workflow</a:t>
            </a:r>
          </a:p>
        </p:txBody>
      </p:sp>
      <p:pic>
        <p:nvPicPr>
          <p:cNvPr id="3" name="Picture 2">
            <a:extLst>
              <a:ext uri="{FF2B5EF4-FFF2-40B4-BE49-F238E27FC236}">
                <a16:creationId xmlns:a16="http://schemas.microsoft.com/office/drawing/2014/main" id="{F74BAB01-B604-D5CA-46C9-66378DF5D707}"/>
              </a:ext>
            </a:extLst>
          </p:cNvPr>
          <p:cNvPicPr>
            <a:picLocks noChangeAspect="1"/>
          </p:cNvPicPr>
          <p:nvPr/>
        </p:nvPicPr>
        <p:blipFill>
          <a:blip r:embed="rId4"/>
          <a:stretch>
            <a:fillRect/>
          </a:stretch>
        </p:blipFill>
        <p:spPr>
          <a:xfrm>
            <a:off x="731656" y="1176935"/>
            <a:ext cx="10728687" cy="4774497"/>
          </a:xfrm>
          <a:prstGeom prst="rect">
            <a:avLst/>
          </a:prstGeom>
        </p:spPr>
      </p:pic>
    </p:spTree>
    <p:extLst>
      <p:ext uri="{BB962C8B-B14F-4D97-AF65-F5344CB8AC3E}">
        <p14:creationId xmlns:p14="http://schemas.microsoft.com/office/powerpoint/2010/main" val="286533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FD797103-EEE7-1266-ECB1-BD7247031642}"/>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E02CD89F-B101-849F-ECD4-08D25B0B569A}"/>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Times New Roman" panose="02020603050405020304" pitchFamily="18" charset="0"/>
                <a:ea typeface="Proxima Nova"/>
                <a:cs typeface="Times New Roman" panose="02020603050405020304" pitchFamily="18" charset="0"/>
                <a:sym typeface="Proxima Nova"/>
              </a:rPr>
              <a:t>Methodology</a:t>
            </a:r>
          </a:p>
        </p:txBody>
      </p:sp>
      <p:grpSp>
        <p:nvGrpSpPr>
          <p:cNvPr id="34" name="Group 33">
            <a:extLst>
              <a:ext uri="{FF2B5EF4-FFF2-40B4-BE49-F238E27FC236}">
                <a16:creationId xmlns:a16="http://schemas.microsoft.com/office/drawing/2014/main" id="{739923B4-FFB3-7EFF-B609-51416F3CC14E}"/>
              </a:ext>
            </a:extLst>
          </p:cNvPr>
          <p:cNvGrpSpPr/>
          <p:nvPr/>
        </p:nvGrpSpPr>
        <p:grpSpPr>
          <a:xfrm>
            <a:off x="608257" y="1991358"/>
            <a:ext cx="10659183" cy="3220722"/>
            <a:chOff x="629920" y="1706879"/>
            <a:chExt cx="10975485" cy="1798321"/>
          </a:xfrm>
        </p:grpSpPr>
        <p:sp>
          <p:nvSpPr>
            <p:cNvPr id="11" name="Rectangle 10">
              <a:extLst>
                <a:ext uri="{FF2B5EF4-FFF2-40B4-BE49-F238E27FC236}">
                  <a16:creationId xmlns:a16="http://schemas.microsoft.com/office/drawing/2014/main" id="{D7592F46-EB43-3938-AFC9-DC202BB7E7D6}"/>
                </a:ext>
              </a:extLst>
            </p:cNvPr>
            <p:cNvSpPr/>
            <p:nvPr/>
          </p:nvSpPr>
          <p:spPr>
            <a:xfrm>
              <a:off x="629920" y="1706880"/>
              <a:ext cx="2235200" cy="568960"/>
            </a:xfrm>
            <a:prstGeom prst="rect">
              <a:avLst/>
            </a:prstGeom>
            <a:solidFill>
              <a:srgbClr val="D1FAE5"/>
            </a:solidFill>
            <a:ln>
              <a:solidFill>
                <a:srgbClr val="1AA2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1AA277"/>
                  </a:solidFill>
                  <a:latin typeface="Times New Roman" panose="02020603050405020304" pitchFamily="18" charset="0"/>
                  <a:cs typeface="Times New Roman" panose="02020603050405020304" pitchFamily="18" charset="0"/>
                </a:rPr>
                <a:t>Problem Definition</a:t>
              </a:r>
              <a:endParaRPr lang="en-IN" sz="1800" dirty="0">
                <a:solidFill>
                  <a:srgbClr val="1AA277"/>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6B9F6D9-626F-66CF-F343-C98996F9D550}"/>
                </a:ext>
              </a:extLst>
            </p:cNvPr>
            <p:cNvSpPr/>
            <p:nvPr/>
          </p:nvSpPr>
          <p:spPr>
            <a:xfrm>
              <a:off x="3531200" y="1706879"/>
              <a:ext cx="2235200" cy="568960"/>
            </a:xfrm>
            <a:prstGeom prst="rect">
              <a:avLst/>
            </a:prstGeom>
            <a:solidFill>
              <a:srgbClr val="E0F2FE"/>
            </a:solidFill>
            <a:ln>
              <a:solidFill>
                <a:srgbClr val="0082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82C6"/>
                  </a:solidFill>
                  <a:latin typeface="Times New Roman" panose="02020603050405020304" pitchFamily="18" charset="0"/>
                  <a:cs typeface="Times New Roman" panose="02020603050405020304" pitchFamily="18" charset="0"/>
                </a:rPr>
                <a:t>Collected Datasets</a:t>
              </a:r>
              <a:endParaRPr lang="en-IN" sz="1800" dirty="0">
                <a:solidFill>
                  <a:srgbClr val="0082C6"/>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40B1BC2-F342-EDD1-730A-3F1DE16E7EFE}"/>
                </a:ext>
              </a:extLst>
            </p:cNvPr>
            <p:cNvSpPr/>
            <p:nvPr/>
          </p:nvSpPr>
          <p:spPr>
            <a:xfrm>
              <a:off x="6408277" y="1706879"/>
              <a:ext cx="2235200" cy="568960"/>
            </a:xfrm>
            <a:prstGeom prst="rect">
              <a:avLst/>
            </a:prstGeom>
            <a:solidFill>
              <a:srgbClr val="E0F2FE"/>
            </a:solidFill>
            <a:ln>
              <a:solidFill>
                <a:srgbClr val="0082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82C6"/>
                  </a:solidFill>
                  <a:latin typeface="Times New Roman" panose="02020603050405020304" pitchFamily="18" charset="0"/>
                  <a:cs typeface="Times New Roman" panose="02020603050405020304" pitchFamily="18" charset="0"/>
                </a:rPr>
                <a:t>Preprocess Data</a:t>
              </a:r>
              <a:endParaRPr lang="en-IN" sz="1800" dirty="0">
                <a:solidFill>
                  <a:srgbClr val="0082C6"/>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6EBD68F-1596-3C1E-FB9B-02AA1799348D}"/>
                </a:ext>
              </a:extLst>
            </p:cNvPr>
            <p:cNvSpPr/>
            <p:nvPr/>
          </p:nvSpPr>
          <p:spPr>
            <a:xfrm>
              <a:off x="9291608" y="1706880"/>
              <a:ext cx="2235200" cy="568960"/>
            </a:xfrm>
            <a:prstGeom prst="rect">
              <a:avLst/>
            </a:prstGeom>
            <a:solidFill>
              <a:srgbClr val="FCE7F3"/>
            </a:solidFill>
            <a:ln>
              <a:solidFill>
                <a:srgbClr val="9638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96385F"/>
                  </a:solidFill>
                  <a:latin typeface="Times New Roman" panose="02020603050405020304" pitchFamily="18" charset="0"/>
                  <a:cs typeface="Times New Roman" panose="02020603050405020304" pitchFamily="18" charset="0"/>
                </a:rPr>
                <a:t>Train ML Model</a:t>
              </a:r>
              <a:endParaRPr lang="en-IN" sz="1800" dirty="0">
                <a:solidFill>
                  <a:srgbClr val="96385F"/>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2F002E8-9D6D-692F-E9AD-086BDFA47F85}"/>
                </a:ext>
              </a:extLst>
            </p:cNvPr>
            <p:cNvSpPr/>
            <p:nvPr/>
          </p:nvSpPr>
          <p:spPr>
            <a:xfrm>
              <a:off x="9370205" y="2936240"/>
              <a:ext cx="2235200" cy="568960"/>
            </a:xfrm>
            <a:prstGeom prst="rect">
              <a:avLst/>
            </a:prstGeom>
            <a:solidFill>
              <a:srgbClr val="FCE7F3"/>
            </a:solidFill>
            <a:ln>
              <a:solidFill>
                <a:srgbClr val="9638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96385F"/>
                  </a:solidFill>
                  <a:latin typeface="Times New Roman" panose="02020603050405020304" pitchFamily="18" charset="0"/>
                  <a:cs typeface="Times New Roman" panose="02020603050405020304" pitchFamily="18" charset="0"/>
                </a:rPr>
                <a:t>Predict Lung Cancer</a:t>
              </a:r>
              <a:endParaRPr lang="en-IN" sz="1800" dirty="0">
                <a:solidFill>
                  <a:srgbClr val="96385F"/>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EA7C3DD-F542-5B01-263A-F6D90E112C2F}"/>
                </a:ext>
              </a:extLst>
            </p:cNvPr>
            <p:cNvSpPr/>
            <p:nvPr/>
          </p:nvSpPr>
          <p:spPr>
            <a:xfrm>
              <a:off x="6483185" y="2936240"/>
              <a:ext cx="2235200" cy="568960"/>
            </a:xfrm>
            <a:prstGeom prst="rect">
              <a:avLst/>
            </a:prstGeom>
            <a:solidFill>
              <a:srgbClr val="FEF9C3"/>
            </a:solidFill>
            <a:ln>
              <a:solidFill>
                <a:srgbClr val="9864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98643A"/>
                  </a:solidFill>
                  <a:latin typeface="Times New Roman" panose="02020603050405020304" pitchFamily="18" charset="0"/>
                  <a:cs typeface="Times New Roman" panose="02020603050405020304" pitchFamily="18" charset="0"/>
                </a:rPr>
                <a:t>Explain with SHAP</a:t>
              </a:r>
              <a:endParaRPr lang="en-IN" sz="1800" dirty="0">
                <a:solidFill>
                  <a:srgbClr val="98643A"/>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5C5762A-57AA-D6A2-24F5-24EA507815BE}"/>
                </a:ext>
              </a:extLst>
            </p:cNvPr>
            <p:cNvSpPr/>
            <p:nvPr/>
          </p:nvSpPr>
          <p:spPr>
            <a:xfrm>
              <a:off x="3596165" y="2936240"/>
              <a:ext cx="2235200" cy="568960"/>
            </a:xfrm>
            <a:prstGeom prst="rect">
              <a:avLst/>
            </a:prstGeom>
            <a:solidFill>
              <a:srgbClr val="FEF9C3"/>
            </a:solidFill>
            <a:ln>
              <a:solidFill>
                <a:srgbClr val="9864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98643A"/>
                  </a:solidFill>
                  <a:latin typeface="Times New Roman" panose="02020603050405020304" pitchFamily="18" charset="0"/>
                  <a:cs typeface="Times New Roman" panose="02020603050405020304" pitchFamily="18" charset="0"/>
                </a:rPr>
                <a:t>Evaluate Model</a:t>
              </a:r>
              <a:endParaRPr lang="en-IN" sz="1800" dirty="0">
                <a:solidFill>
                  <a:srgbClr val="98643A"/>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54162C2-BCFF-C608-86C4-2C91473578BC}"/>
                </a:ext>
              </a:extLst>
            </p:cNvPr>
            <p:cNvSpPr/>
            <p:nvPr/>
          </p:nvSpPr>
          <p:spPr>
            <a:xfrm>
              <a:off x="653404" y="2936240"/>
              <a:ext cx="2235200" cy="568960"/>
            </a:xfrm>
            <a:prstGeom prst="rect">
              <a:avLst/>
            </a:prstGeom>
            <a:solidFill>
              <a:srgbClr val="DDD6FE"/>
            </a:solidFill>
            <a:ln>
              <a:solidFill>
                <a:srgbClr val="7D3C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7D3CEE"/>
                  </a:solidFill>
                  <a:latin typeface="Times New Roman" panose="02020603050405020304" pitchFamily="18" charset="0"/>
                  <a:cs typeface="Times New Roman" panose="02020603050405020304" pitchFamily="18" charset="0"/>
                </a:rPr>
                <a:t>Future Improvements</a:t>
              </a:r>
              <a:endParaRPr lang="en-IN" sz="1800" dirty="0">
                <a:solidFill>
                  <a:srgbClr val="7D3CEE"/>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B482CA48-B74E-DD5B-BFD0-89EE6E4D2DB5}"/>
                </a:ext>
              </a:extLst>
            </p:cNvPr>
            <p:cNvCxnSpPr>
              <a:cxnSpLocks/>
              <a:endCxn id="12" idx="1"/>
            </p:cNvCxnSpPr>
            <p:nvPr/>
          </p:nvCxnSpPr>
          <p:spPr>
            <a:xfrm flipV="1">
              <a:off x="2884915" y="1991359"/>
              <a:ext cx="64628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16DD8025-8EFD-C42E-08EE-34884FF232A1}"/>
                </a:ext>
              </a:extLst>
            </p:cNvPr>
            <p:cNvCxnSpPr/>
            <p:nvPr/>
          </p:nvCxnSpPr>
          <p:spPr>
            <a:xfrm>
              <a:off x="5768245" y="1991359"/>
              <a:ext cx="6363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B5048281-6235-1B13-EEAC-05A60B2285DD}"/>
                </a:ext>
              </a:extLst>
            </p:cNvPr>
            <p:cNvCxnSpPr/>
            <p:nvPr/>
          </p:nvCxnSpPr>
          <p:spPr>
            <a:xfrm>
              <a:off x="8655266" y="1991360"/>
              <a:ext cx="6363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2BA6686-1A26-8C51-7907-9476B464731E}"/>
                </a:ext>
              </a:extLst>
            </p:cNvPr>
            <p:cNvCxnSpPr>
              <a:cxnSpLocks/>
            </p:cNvCxnSpPr>
            <p:nvPr/>
          </p:nvCxnSpPr>
          <p:spPr>
            <a:xfrm>
              <a:off x="10409208" y="2275840"/>
              <a:ext cx="0" cy="660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D0B38AD6-E13A-2BE5-DC72-EF8ABB11F273}"/>
                </a:ext>
              </a:extLst>
            </p:cNvPr>
            <p:cNvCxnSpPr>
              <a:cxnSpLocks/>
            </p:cNvCxnSpPr>
            <p:nvPr/>
          </p:nvCxnSpPr>
          <p:spPr>
            <a:xfrm flipH="1">
              <a:off x="8718384" y="3220720"/>
              <a:ext cx="6518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9EF92B9A-36D5-AB18-7743-D4AF94D37F07}"/>
                </a:ext>
              </a:extLst>
            </p:cNvPr>
            <p:cNvCxnSpPr>
              <a:cxnSpLocks/>
            </p:cNvCxnSpPr>
            <p:nvPr/>
          </p:nvCxnSpPr>
          <p:spPr>
            <a:xfrm flipH="1">
              <a:off x="5831364" y="3220720"/>
              <a:ext cx="6518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EDE45A97-0D19-7337-68CF-63CC9D5D94FB}"/>
                </a:ext>
              </a:extLst>
            </p:cNvPr>
            <p:cNvCxnSpPr>
              <a:cxnSpLocks/>
              <a:endCxn id="18" idx="3"/>
            </p:cNvCxnSpPr>
            <p:nvPr/>
          </p:nvCxnSpPr>
          <p:spPr>
            <a:xfrm flipH="1">
              <a:off x="2888604" y="3220720"/>
              <a:ext cx="7075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3955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4DF6E082-48C4-AEE9-8C2A-31013AC554B0}"/>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A0896FDB-AB1D-14DE-48ED-1A883104410C}"/>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Times New Roman" panose="02020603050405020304" pitchFamily="18" charset="0"/>
                <a:ea typeface="Proxima Nova"/>
                <a:cs typeface="Times New Roman" panose="02020603050405020304" pitchFamily="18" charset="0"/>
                <a:sym typeface="Proxima Nova"/>
              </a:rPr>
              <a:t>1.Dataset Attributes</a:t>
            </a:r>
          </a:p>
        </p:txBody>
      </p:sp>
      <p:graphicFrame>
        <p:nvGraphicFramePr>
          <p:cNvPr id="34" name="Diagram 33">
            <a:extLst>
              <a:ext uri="{FF2B5EF4-FFF2-40B4-BE49-F238E27FC236}">
                <a16:creationId xmlns:a16="http://schemas.microsoft.com/office/drawing/2014/main" id="{B87A006C-D85D-1F07-CB35-5985DBF63F53}"/>
              </a:ext>
            </a:extLst>
          </p:cNvPr>
          <p:cNvGraphicFramePr/>
          <p:nvPr>
            <p:extLst>
              <p:ext uri="{D42A27DB-BD31-4B8C-83A1-F6EECF244321}">
                <p14:modId xmlns:p14="http://schemas.microsoft.com/office/powerpoint/2010/main" val="4184452941"/>
              </p:ext>
            </p:extLst>
          </p:nvPr>
        </p:nvGraphicFramePr>
        <p:xfrm>
          <a:off x="534259" y="1169376"/>
          <a:ext cx="4375639" cy="5257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8" name="Diagram 57">
            <a:extLst>
              <a:ext uri="{FF2B5EF4-FFF2-40B4-BE49-F238E27FC236}">
                <a16:creationId xmlns:a16="http://schemas.microsoft.com/office/drawing/2014/main" id="{DCB33DB3-F86A-634D-CB4E-45B1FAC171E8}"/>
              </a:ext>
            </a:extLst>
          </p:cNvPr>
          <p:cNvGraphicFramePr/>
          <p:nvPr>
            <p:extLst>
              <p:ext uri="{D42A27DB-BD31-4B8C-83A1-F6EECF244321}">
                <p14:modId xmlns:p14="http://schemas.microsoft.com/office/powerpoint/2010/main" val="3181148305"/>
              </p:ext>
            </p:extLst>
          </p:nvPr>
        </p:nvGraphicFramePr>
        <p:xfrm>
          <a:off x="6096000" y="1170352"/>
          <a:ext cx="3725007" cy="252729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5893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6A41182-4319-C9CD-EB64-7C9FC2943F38}"/>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AA71EF52-CF10-4921-C2F9-03F3B623F8BF}"/>
              </a:ext>
            </a:extLst>
          </p:cNvPr>
          <p:cNvSpPr txBox="1">
            <a:spLocks noGrp="1"/>
          </p:cNvSpPr>
          <p:nvPr>
            <p:ph type="title"/>
          </p:nvPr>
        </p:nvSpPr>
        <p:spPr>
          <a:xfrm>
            <a:off x="534259" y="308517"/>
            <a:ext cx="520881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2. Data Visualization (Text Based)</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966FCBF0-BAD4-67F2-2D11-AD54B0D9C1AE}"/>
              </a:ext>
            </a:extLst>
          </p:cNvPr>
          <p:cNvPicPr>
            <a:picLocks noChangeAspect="1"/>
          </p:cNvPicPr>
          <p:nvPr/>
        </p:nvPicPr>
        <p:blipFill>
          <a:blip r:embed="rId4"/>
          <a:stretch>
            <a:fillRect/>
          </a:stretch>
        </p:blipFill>
        <p:spPr>
          <a:xfrm>
            <a:off x="2820669" y="1164468"/>
            <a:ext cx="5844810" cy="3883432"/>
          </a:xfrm>
          <a:prstGeom prst="rect">
            <a:avLst/>
          </a:prstGeom>
        </p:spPr>
      </p:pic>
      <p:sp>
        <p:nvSpPr>
          <p:cNvPr id="2" name="TextBox 1">
            <a:extLst>
              <a:ext uri="{FF2B5EF4-FFF2-40B4-BE49-F238E27FC236}">
                <a16:creationId xmlns:a16="http://schemas.microsoft.com/office/drawing/2014/main" id="{5EE3F2F8-F4EC-CC2C-CB82-E1EF331B64F6}"/>
              </a:ext>
            </a:extLst>
          </p:cNvPr>
          <p:cNvSpPr txBox="1"/>
          <p:nvPr/>
        </p:nvSpPr>
        <p:spPr>
          <a:xfrm>
            <a:off x="1908085" y="5047900"/>
            <a:ext cx="7669978" cy="1600438"/>
          </a:xfrm>
          <a:prstGeom prst="rect">
            <a:avLst/>
          </a:prstGeom>
          <a:noFill/>
        </p:spPr>
        <p:txBody>
          <a:bodyPr wrap="square" rtlCol="0">
            <a:spAutoFit/>
          </a:bodyPr>
          <a:lstStyle/>
          <a:p>
            <a:pPr lvl="0" algn="just" eaLnBrk="0" fontAlgn="base" hangingPunct="0">
              <a:spcBef>
                <a:spcPct val="0"/>
              </a:spcBef>
              <a:spcAft>
                <a:spcPct val="0"/>
              </a:spcAft>
              <a:buClrTx/>
            </a:pPr>
            <a:r>
              <a:rPr lang="en-US" b="1" dirty="0">
                <a:latin typeface="Times New Roman" panose="02020603050405020304" pitchFamily="18" charset="0"/>
                <a:cs typeface="Times New Roman" panose="02020603050405020304" pitchFamily="18" charset="0"/>
              </a:rPr>
              <a:t>Observations : </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dirty="0">
                <a:solidFill>
                  <a:schemeClr val="tx1"/>
                </a:solidFill>
                <a:latin typeface="Times New Roman" panose="02020603050405020304" pitchFamily="18" charset="0"/>
                <a:cs typeface="Times New Roman" panose="02020603050405020304" pitchFamily="18" charset="0"/>
              </a:rPr>
              <a:t>Pulmonary disease is present across </a:t>
            </a:r>
            <a:r>
              <a:rPr lang="en-US" altLang="en-US" b="1" dirty="0">
                <a:solidFill>
                  <a:schemeClr val="tx1"/>
                </a:solidFill>
                <a:latin typeface="Times New Roman" panose="02020603050405020304" pitchFamily="18" charset="0"/>
                <a:cs typeface="Times New Roman" panose="02020603050405020304" pitchFamily="18" charset="0"/>
              </a:rPr>
              <a:t>all age groups</a:t>
            </a:r>
            <a:r>
              <a:rPr lang="en-US" altLang="en-US" dirty="0">
                <a:solidFill>
                  <a:schemeClr val="tx1"/>
                </a:solidFill>
                <a:latin typeface="Times New Roman" panose="02020603050405020304" pitchFamily="18" charset="0"/>
                <a:cs typeface="Times New Roman" panose="02020603050405020304" pitchFamily="18" charset="0"/>
              </a:rPr>
              <a:t> from 30 to 80+.</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b="1" dirty="0">
                <a:solidFill>
                  <a:schemeClr val="tx1"/>
                </a:solidFill>
                <a:latin typeface="Times New Roman" panose="02020603050405020304" pitchFamily="18" charset="0"/>
                <a:cs typeface="Times New Roman" panose="02020603050405020304" pitchFamily="18" charset="0"/>
              </a:rPr>
              <a:t>Higher disease frequency</a:t>
            </a:r>
            <a:r>
              <a:rPr lang="en-US" altLang="en-US" dirty="0">
                <a:solidFill>
                  <a:schemeClr val="tx1"/>
                </a:solidFill>
                <a:latin typeface="Times New Roman" panose="02020603050405020304" pitchFamily="18" charset="0"/>
                <a:cs typeface="Times New Roman" panose="02020603050405020304" pitchFamily="18" charset="0"/>
              </a:rPr>
              <a:t> is observed in age groups around </a:t>
            </a:r>
            <a:r>
              <a:rPr lang="en-US" altLang="en-US" b="1" dirty="0">
                <a:solidFill>
                  <a:schemeClr val="tx1"/>
                </a:solidFill>
                <a:latin typeface="Times New Roman" panose="02020603050405020304" pitchFamily="18" charset="0"/>
                <a:cs typeface="Times New Roman" panose="02020603050405020304" pitchFamily="18" charset="0"/>
              </a:rPr>
              <a:t>30, 50–60, and 80+</a:t>
            </a:r>
            <a:r>
              <a:rPr lang="en-US" altLang="en-US" dirty="0">
                <a:solidFill>
                  <a:schemeClr val="tx1"/>
                </a:solidFill>
                <a:latin typeface="Times New Roman" panose="02020603050405020304" pitchFamily="18" charset="0"/>
                <a:cs typeface="Times New Roman" panose="02020603050405020304" pitchFamily="18" charset="0"/>
              </a:rPr>
              <a:t>.</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dirty="0">
                <a:solidFill>
                  <a:schemeClr val="tx1"/>
                </a:solidFill>
                <a:latin typeface="Times New Roman" panose="02020603050405020304" pitchFamily="18" charset="0"/>
                <a:cs typeface="Times New Roman" panose="02020603050405020304" pitchFamily="18" charset="0"/>
              </a:rPr>
              <a:t>In most age ranges, </a:t>
            </a:r>
            <a:r>
              <a:rPr lang="en-US" altLang="en-US" b="1" dirty="0">
                <a:solidFill>
                  <a:schemeClr val="tx1"/>
                </a:solidFill>
                <a:latin typeface="Times New Roman" panose="02020603050405020304" pitchFamily="18" charset="0"/>
                <a:cs typeface="Times New Roman" panose="02020603050405020304" pitchFamily="18" charset="0"/>
              </a:rPr>
              <a:t>disease-positive cases (red)</a:t>
            </a:r>
            <a:r>
              <a:rPr lang="en-US" altLang="en-US" dirty="0">
                <a:solidFill>
                  <a:schemeClr val="tx1"/>
                </a:solidFill>
                <a:latin typeface="Times New Roman" panose="02020603050405020304" pitchFamily="18" charset="0"/>
                <a:cs typeface="Times New Roman" panose="02020603050405020304" pitchFamily="18" charset="0"/>
              </a:rPr>
              <a:t> are </a:t>
            </a:r>
            <a:r>
              <a:rPr lang="en-US" altLang="en-US" b="1" dirty="0">
                <a:solidFill>
                  <a:schemeClr val="tx1"/>
                </a:solidFill>
                <a:latin typeface="Times New Roman" panose="02020603050405020304" pitchFamily="18" charset="0"/>
                <a:cs typeface="Times New Roman" panose="02020603050405020304" pitchFamily="18" charset="0"/>
              </a:rPr>
              <a:t>equal to or more than</a:t>
            </a:r>
            <a:r>
              <a:rPr lang="en-US" altLang="en-US" dirty="0">
                <a:solidFill>
                  <a:schemeClr val="tx1"/>
                </a:solidFill>
                <a:latin typeface="Times New Roman" panose="02020603050405020304" pitchFamily="18" charset="0"/>
                <a:cs typeface="Times New Roman" panose="02020603050405020304" pitchFamily="18" charset="0"/>
              </a:rPr>
              <a:t> disease-negative cases.</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dirty="0">
                <a:solidFill>
                  <a:schemeClr val="tx1"/>
                </a:solidFill>
                <a:latin typeface="Times New Roman" panose="02020603050405020304" pitchFamily="18" charset="0"/>
                <a:cs typeface="Times New Roman" panose="02020603050405020304" pitchFamily="18" charset="0"/>
              </a:rPr>
              <a:t>The </a:t>
            </a:r>
            <a:r>
              <a:rPr lang="en-US" altLang="en-US" b="1" dirty="0">
                <a:solidFill>
                  <a:schemeClr val="tx1"/>
                </a:solidFill>
                <a:latin typeface="Times New Roman" panose="02020603050405020304" pitchFamily="18" charset="0"/>
                <a:cs typeface="Times New Roman" panose="02020603050405020304" pitchFamily="18" charset="0"/>
              </a:rPr>
              <a:t>30-year age group</a:t>
            </a:r>
            <a:r>
              <a:rPr lang="en-US" altLang="en-US" dirty="0">
                <a:solidFill>
                  <a:schemeClr val="tx1"/>
                </a:solidFill>
                <a:latin typeface="Times New Roman" panose="02020603050405020304" pitchFamily="18" charset="0"/>
                <a:cs typeface="Times New Roman" panose="02020603050405020304" pitchFamily="18" charset="0"/>
              </a:rPr>
              <a:t> shows an early spike, suggesting possible environmental or lifestyle factors.</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dirty="0">
                <a:solidFill>
                  <a:schemeClr val="tx1"/>
                </a:solidFill>
                <a:latin typeface="Times New Roman" panose="02020603050405020304" pitchFamily="18" charset="0"/>
                <a:cs typeface="Times New Roman" panose="02020603050405020304" pitchFamily="18" charset="0"/>
              </a:rPr>
              <a:t>Age groups </a:t>
            </a:r>
            <a:r>
              <a:rPr lang="en-US" altLang="en-US" b="1" dirty="0">
                <a:solidFill>
                  <a:schemeClr val="tx1"/>
                </a:solidFill>
                <a:latin typeface="Times New Roman" panose="02020603050405020304" pitchFamily="18" charset="0"/>
                <a:cs typeface="Times New Roman" panose="02020603050405020304" pitchFamily="18" charset="0"/>
              </a:rPr>
              <a:t>60–70</a:t>
            </a:r>
            <a:r>
              <a:rPr lang="en-US" altLang="en-US" dirty="0">
                <a:solidFill>
                  <a:schemeClr val="tx1"/>
                </a:solidFill>
                <a:latin typeface="Times New Roman" panose="02020603050405020304" pitchFamily="18" charset="0"/>
                <a:cs typeface="Times New Roman" panose="02020603050405020304" pitchFamily="18" charset="0"/>
              </a:rPr>
              <a:t> show a more </a:t>
            </a:r>
            <a:r>
              <a:rPr lang="en-US" altLang="en-US" b="1" dirty="0">
                <a:solidFill>
                  <a:schemeClr val="tx1"/>
                </a:solidFill>
                <a:latin typeface="Times New Roman" panose="02020603050405020304" pitchFamily="18" charset="0"/>
                <a:cs typeface="Times New Roman" panose="02020603050405020304" pitchFamily="18" charset="0"/>
              </a:rPr>
              <a:t>balanced distribution</a:t>
            </a:r>
            <a:r>
              <a:rPr lang="en-US" altLang="en-US" dirty="0">
                <a:solidFill>
                  <a:schemeClr val="tx1"/>
                </a:solidFill>
                <a:latin typeface="Times New Roman" panose="02020603050405020304" pitchFamily="18" charset="0"/>
                <a:cs typeface="Times New Roman" panose="02020603050405020304" pitchFamily="18" charset="0"/>
              </a:rPr>
              <a:t>, indicating mixed risk levels.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13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1A5B99A4-3624-F040-DA65-08019EE9B20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314AE30B-106A-6AE4-33EA-64C4E2F32591}"/>
              </a:ext>
            </a:extLst>
          </p:cNvPr>
          <p:cNvSpPr txBox="1">
            <a:spLocks noGrp="1"/>
          </p:cNvSpPr>
          <p:nvPr>
            <p:ph type="title"/>
          </p:nvPr>
        </p:nvSpPr>
        <p:spPr>
          <a:xfrm>
            <a:off x="534259" y="288464"/>
            <a:ext cx="7005530"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2.1 Gender and Pulmonary Disease Distribution</a:t>
            </a:r>
            <a:endParaRPr sz="2400" b="1" dirty="0">
              <a:latin typeface="Proxima Nova"/>
              <a:ea typeface="Proxima Nova"/>
              <a:cs typeface="Proxima Nova"/>
              <a:sym typeface="Proxima Nova"/>
            </a:endParaRPr>
          </a:p>
        </p:txBody>
      </p:sp>
      <p:pic>
        <p:nvPicPr>
          <p:cNvPr id="5" name="Picture 4">
            <a:extLst>
              <a:ext uri="{FF2B5EF4-FFF2-40B4-BE49-F238E27FC236}">
                <a16:creationId xmlns:a16="http://schemas.microsoft.com/office/drawing/2014/main" id="{41E9EFA9-1458-A55C-6BE0-217506EF6AAD}"/>
              </a:ext>
            </a:extLst>
          </p:cNvPr>
          <p:cNvPicPr>
            <a:picLocks noChangeAspect="1"/>
          </p:cNvPicPr>
          <p:nvPr/>
        </p:nvPicPr>
        <p:blipFill>
          <a:blip r:embed="rId4"/>
          <a:stretch>
            <a:fillRect/>
          </a:stretch>
        </p:blipFill>
        <p:spPr>
          <a:xfrm>
            <a:off x="318613" y="1485900"/>
            <a:ext cx="5256019" cy="4425616"/>
          </a:xfrm>
          <a:prstGeom prst="rect">
            <a:avLst/>
          </a:prstGeom>
        </p:spPr>
      </p:pic>
      <p:pic>
        <p:nvPicPr>
          <p:cNvPr id="7" name="Picture 6">
            <a:extLst>
              <a:ext uri="{FF2B5EF4-FFF2-40B4-BE49-F238E27FC236}">
                <a16:creationId xmlns:a16="http://schemas.microsoft.com/office/drawing/2014/main" id="{43A4D409-9CD8-A7EC-7D01-A2C72B48F341}"/>
              </a:ext>
            </a:extLst>
          </p:cNvPr>
          <p:cNvPicPr>
            <a:picLocks noChangeAspect="1"/>
          </p:cNvPicPr>
          <p:nvPr/>
        </p:nvPicPr>
        <p:blipFill>
          <a:blip r:embed="rId5"/>
          <a:stretch>
            <a:fillRect/>
          </a:stretch>
        </p:blipFill>
        <p:spPr>
          <a:xfrm>
            <a:off x="6617370" y="1538423"/>
            <a:ext cx="5149667" cy="4361447"/>
          </a:xfrm>
          <a:prstGeom prst="rect">
            <a:avLst/>
          </a:prstGeom>
        </p:spPr>
      </p:pic>
    </p:spTree>
    <p:extLst>
      <p:ext uri="{BB962C8B-B14F-4D97-AF65-F5344CB8AC3E}">
        <p14:creationId xmlns:p14="http://schemas.microsoft.com/office/powerpoint/2010/main" val="32775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15624359-4B21-52B3-96D1-96C266BD2CE0}"/>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B63B87F3-ED47-AFC3-8E8B-189EE89BB383}"/>
              </a:ext>
            </a:extLst>
          </p:cNvPr>
          <p:cNvSpPr txBox="1">
            <a:spLocks noGrp="1"/>
          </p:cNvSpPr>
          <p:nvPr>
            <p:ph type="title"/>
          </p:nvPr>
        </p:nvSpPr>
        <p:spPr>
          <a:xfrm>
            <a:off x="534259" y="251847"/>
            <a:ext cx="7093762"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1.2 Smoking Status VS Pulmonary Disease </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B39B14CB-8029-7370-7768-A5604468F52D}"/>
              </a:ext>
            </a:extLst>
          </p:cNvPr>
          <p:cNvPicPr>
            <a:picLocks noChangeAspect="1"/>
          </p:cNvPicPr>
          <p:nvPr/>
        </p:nvPicPr>
        <p:blipFill>
          <a:blip r:embed="rId4"/>
          <a:stretch>
            <a:fillRect/>
          </a:stretch>
        </p:blipFill>
        <p:spPr>
          <a:xfrm>
            <a:off x="228048" y="1796736"/>
            <a:ext cx="6240381" cy="4315702"/>
          </a:xfrm>
          <a:prstGeom prst="rect">
            <a:avLst/>
          </a:prstGeom>
        </p:spPr>
      </p:pic>
      <p:sp>
        <p:nvSpPr>
          <p:cNvPr id="4" name="TextBox 3">
            <a:extLst>
              <a:ext uri="{FF2B5EF4-FFF2-40B4-BE49-F238E27FC236}">
                <a16:creationId xmlns:a16="http://schemas.microsoft.com/office/drawing/2014/main" id="{AFD28D28-8ABB-6E63-457C-B26EF4CC1F18}"/>
              </a:ext>
            </a:extLst>
          </p:cNvPr>
          <p:cNvSpPr txBox="1"/>
          <p:nvPr/>
        </p:nvSpPr>
        <p:spPr>
          <a:xfrm>
            <a:off x="6591521" y="1692429"/>
            <a:ext cx="5090216" cy="4524315"/>
          </a:xfrm>
          <a:prstGeom prst="rect">
            <a:avLst/>
          </a:prstGeom>
          <a:noFill/>
        </p:spPr>
        <p:txBody>
          <a:bodyPr wrap="square" rtlCol="0">
            <a:spAutoFit/>
          </a:bodyPr>
          <a:lstStyle/>
          <a:p>
            <a:pPr lvl="0" algn="just" eaLnBrk="0" fontAlgn="base" hangingPunct="0">
              <a:spcBef>
                <a:spcPct val="0"/>
              </a:spcBef>
              <a:spcAft>
                <a:spcPct val="0"/>
              </a:spcAft>
              <a:buClrTx/>
            </a:pPr>
            <a:r>
              <a:rPr lang="en-US" sz="1600" b="1" dirty="0">
                <a:latin typeface="Times New Roman" panose="02020603050405020304" pitchFamily="18" charset="0"/>
                <a:cs typeface="Times New Roman" panose="02020603050405020304" pitchFamily="18" charset="0"/>
              </a:rPr>
              <a:t>Observations : </a:t>
            </a:r>
          </a:p>
          <a:p>
            <a:pPr lvl="0" algn="just" eaLnBrk="0" fontAlgn="base" hangingPunct="0">
              <a:spcBef>
                <a:spcPct val="0"/>
              </a:spcBef>
              <a:spcAft>
                <a:spcPct val="0"/>
              </a:spcAft>
              <a:buClrTx/>
            </a:pPr>
            <a:r>
              <a:rPr lang="en-US" altLang="en-US" sz="1600" b="1" dirty="0">
                <a:solidFill>
                  <a:schemeClr val="tx1"/>
                </a:solidFill>
                <a:latin typeface="Times New Roman" panose="02020603050405020304" pitchFamily="18" charset="0"/>
                <a:cs typeface="Times New Roman" panose="02020603050405020304" pitchFamily="18" charset="0"/>
              </a:rPr>
              <a:t>Non-Smokers:</a:t>
            </a:r>
            <a:endParaRPr lang="en-US" altLang="en-US" sz="16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dirty="0">
                <a:solidFill>
                  <a:schemeClr val="tx1"/>
                </a:solidFill>
                <a:latin typeface="Times New Roman" panose="02020603050405020304" pitchFamily="18" charset="0"/>
                <a:cs typeface="Times New Roman" panose="02020603050405020304" pitchFamily="18" charset="0"/>
              </a:rPr>
              <a:t>No Disease: 1523</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dirty="0">
                <a:solidFill>
                  <a:schemeClr val="tx1"/>
                </a:solidFill>
                <a:latin typeface="Times New Roman" panose="02020603050405020304" pitchFamily="18" charset="0"/>
                <a:cs typeface="Times New Roman" panose="02020603050405020304" pitchFamily="18" charset="0"/>
              </a:rPr>
              <a:t>Has Disease: 145</a:t>
            </a:r>
          </a:p>
          <a:p>
            <a:pPr marL="285750" lvl="0" indent="-285750" algn="just" eaLnBrk="0" fontAlgn="base" hangingPunct="0">
              <a:spcBef>
                <a:spcPct val="0"/>
              </a:spcBef>
              <a:spcAft>
                <a:spcPct val="0"/>
              </a:spcAft>
              <a:buClrTx/>
              <a:buFont typeface="Wingdings" panose="05000000000000000000" pitchFamily="2" charset="2"/>
              <a:buChar char="ü"/>
            </a:pPr>
            <a:r>
              <a:rPr lang="en-US" altLang="en-US" sz="1600" dirty="0">
                <a:solidFill>
                  <a:schemeClr val="tx1"/>
                </a:solidFill>
                <a:latin typeface="Times New Roman" panose="02020603050405020304" pitchFamily="18" charset="0"/>
                <a:cs typeface="Times New Roman" panose="02020603050405020304" pitchFamily="18" charset="0"/>
              </a:rPr>
              <a:t>Majority of non-smokers are disease-free.</a:t>
            </a:r>
          </a:p>
          <a:p>
            <a:pPr lvl="0" algn="just" eaLnBrk="0" fontAlgn="base" hangingPunct="0">
              <a:spcBef>
                <a:spcPct val="0"/>
              </a:spcBef>
              <a:spcAft>
                <a:spcPct val="0"/>
              </a:spcAft>
              <a:buClrTx/>
            </a:pPr>
            <a:endParaRPr lang="en-US" altLang="en-US" sz="1600" dirty="0">
              <a:solidFill>
                <a:schemeClr val="tx1"/>
              </a:solidFill>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pPr>
            <a:r>
              <a:rPr lang="en-US" altLang="en-US" sz="1600" b="1" dirty="0">
                <a:solidFill>
                  <a:schemeClr val="tx1"/>
                </a:solidFill>
                <a:latin typeface="Times New Roman" panose="02020603050405020304" pitchFamily="18" charset="0"/>
                <a:cs typeface="Times New Roman" panose="02020603050405020304" pitchFamily="18" charset="0"/>
              </a:rPr>
              <a:t>Smokers:</a:t>
            </a:r>
            <a:endParaRPr lang="en-US" altLang="en-US" sz="16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dirty="0">
                <a:solidFill>
                  <a:schemeClr val="tx1"/>
                </a:solidFill>
                <a:latin typeface="Times New Roman" panose="02020603050405020304" pitchFamily="18" charset="0"/>
                <a:cs typeface="Times New Roman" panose="02020603050405020304" pitchFamily="18" charset="0"/>
              </a:rPr>
              <a:t>No Disease: </a:t>
            </a:r>
            <a:r>
              <a:rPr lang="en-US" altLang="en-US" sz="1600" b="1" dirty="0">
                <a:solidFill>
                  <a:schemeClr val="tx1"/>
                </a:solidFill>
                <a:latin typeface="Times New Roman" panose="02020603050405020304" pitchFamily="18" charset="0"/>
                <a:cs typeface="Times New Roman" panose="02020603050405020304" pitchFamily="18" charset="0"/>
              </a:rPr>
              <a:t>1440</a:t>
            </a:r>
            <a:endParaRPr lang="en-US" altLang="en-US" sz="16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dirty="0">
                <a:solidFill>
                  <a:schemeClr val="tx1"/>
                </a:solidFill>
                <a:latin typeface="Times New Roman" panose="02020603050405020304" pitchFamily="18" charset="0"/>
                <a:cs typeface="Times New Roman" panose="02020603050405020304" pitchFamily="18" charset="0"/>
              </a:rPr>
              <a:t>Has Disease: </a:t>
            </a:r>
            <a:r>
              <a:rPr lang="en-US" altLang="en-US" sz="1600" b="1" dirty="0">
                <a:solidFill>
                  <a:schemeClr val="tx1"/>
                </a:solidFill>
                <a:latin typeface="Times New Roman" panose="02020603050405020304" pitchFamily="18" charset="0"/>
                <a:cs typeface="Times New Roman" panose="02020603050405020304" pitchFamily="18" charset="0"/>
              </a:rPr>
              <a:t>1892</a:t>
            </a:r>
            <a:endParaRPr lang="en-US" altLang="en-US" sz="16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ClrTx/>
              <a:buFont typeface="Wingdings" panose="05000000000000000000" pitchFamily="2" charset="2"/>
              <a:buChar char="ü"/>
            </a:pPr>
            <a:r>
              <a:rPr lang="en-US" altLang="en-US" sz="1600" dirty="0">
                <a:solidFill>
                  <a:schemeClr val="tx1"/>
                </a:solidFill>
                <a:latin typeface="Times New Roman" panose="02020603050405020304" pitchFamily="18" charset="0"/>
                <a:cs typeface="Times New Roman" panose="02020603050405020304" pitchFamily="18" charset="0"/>
              </a:rPr>
              <a:t>Most smokers have pulmonary disease.</a:t>
            </a:r>
          </a:p>
          <a:p>
            <a:pPr lvl="0" algn="just" eaLnBrk="0" fontAlgn="base" hangingPunct="0">
              <a:spcBef>
                <a:spcPct val="0"/>
              </a:spcBef>
              <a:spcAft>
                <a:spcPct val="0"/>
              </a:spcAft>
              <a:buClrTx/>
            </a:pPr>
            <a:endParaRPr lang="en-US" altLang="en-US" sz="1600" dirty="0">
              <a:solidFill>
                <a:schemeClr val="tx1"/>
              </a:solidFill>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pPr>
            <a:r>
              <a:rPr lang="en-US" altLang="en-US" sz="1600" b="1" dirty="0">
                <a:solidFill>
                  <a:schemeClr val="tx1"/>
                </a:solidFill>
                <a:latin typeface="Times New Roman" panose="02020603050405020304" pitchFamily="18" charset="0"/>
                <a:cs typeface="Times New Roman" panose="02020603050405020304" pitchFamily="18" charset="0"/>
              </a:rPr>
              <a:t>Key Insight:</a:t>
            </a:r>
          </a:p>
          <a:p>
            <a:pPr lvl="0" algn="just" eaLnBrk="0" fontAlgn="base" hangingPunct="0">
              <a:spcBef>
                <a:spcPct val="0"/>
              </a:spcBef>
              <a:spcAft>
                <a:spcPct val="0"/>
              </a:spcAft>
              <a:buClrTx/>
            </a:pPr>
            <a:endParaRPr lang="en-US" altLang="en-US" sz="7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ClrTx/>
              <a:buFont typeface="Wingdings" panose="05000000000000000000" pitchFamily="2" charset="2"/>
              <a:buChar char="ü"/>
            </a:pPr>
            <a:r>
              <a:rPr lang="en-US" altLang="en-US" sz="1600" dirty="0">
                <a:solidFill>
                  <a:schemeClr val="tx1"/>
                </a:solidFill>
                <a:latin typeface="Times New Roman" panose="02020603050405020304" pitchFamily="18" charset="0"/>
                <a:cs typeface="Times New Roman" panose="02020603050405020304" pitchFamily="18" charset="0"/>
              </a:rPr>
              <a:t>Pulmonary disease is </a:t>
            </a:r>
            <a:r>
              <a:rPr lang="en-US" altLang="en-US" sz="1600" b="1" dirty="0">
                <a:solidFill>
                  <a:schemeClr val="tx1"/>
                </a:solidFill>
                <a:latin typeface="Times New Roman" panose="02020603050405020304" pitchFamily="18" charset="0"/>
                <a:cs typeface="Times New Roman" panose="02020603050405020304" pitchFamily="18" charset="0"/>
              </a:rPr>
              <a:t>significantly more common among smokers</a:t>
            </a:r>
            <a:r>
              <a:rPr lang="en-US" altLang="en-US" sz="1600" dirty="0">
                <a:solidFill>
                  <a:schemeClr val="tx1"/>
                </a:solidFill>
                <a:latin typeface="Times New Roman" panose="02020603050405020304" pitchFamily="18" charset="0"/>
                <a:cs typeface="Times New Roman" panose="02020603050405020304" pitchFamily="18" charset="0"/>
              </a:rPr>
              <a:t>, indicating a </a:t>
            </a:r>
            <a:r>
              <a:rPr lang="en-US" altLang="en-US" sz="1600" b="1" dirty="0">
                <a:solidFill>
                  <a:schemeClr val="tx1"/>
                </a:solidFill>
                <a:latin typeface="Times New Roman" panose="02020603050405020304" pitchFamily="18" charset="0"/>
                <a:cs typeface="Times New Roman" panose="02020603050405020304" pitchFamily="18" charset="0"/>
              </a:rPr>
              <a:t>strong correlation</a:t>
            </a:r>
            <a:r>
              <a:rPr lang="en-US" altLang="en-US" sz="1600" dirty="0">
                <a:solidFill>
                  <a:schemeClr val="tx1"/>
                </a:solidFill>
                <a:latin typeface="Times New Roman" panose="02020603050405020304" pitchFamily="18" charset="0"/>
                <a:cs typeface="Times New Roman" panose="02020603050405020304" pitchFamily="18" charset="0"/>
              </a:rPr>
              <a:t> between smoking and disease risk.</a:t>
            </a:r>
          </a:p>
          <a:p>
            <a:pPr lvl="0" algn="just" eaLnBrk="0" fontAlgn="base" hangingPunct="0">
              <a:spcBef>
                <a:spcPct val="0"/>
              </a:spcBef>
              <a:spcAft>
                <a:spcPct val="0"/>
              </a:spcAft>
              <a:buClrTx/>
            </a:pPr>
            <a:endParaRPr lang="en-US" altLang="en-US"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15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48F5CAB4-D201-9F44-477D-28A6E40AE2CE}"/>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C313F165-763D-DA64-0319-D441E39131CF}"/>
              </a:ext>
            </a:extLst>
          </p:cNvPr>
          <p:cNvSpPr txBox="1">
            <a:spLocks noGrp="1"/>
          </p:cNvSpPr>
          <p:nvPr>
            <p:ph type="title"/>
          </p:nvPr>
        </p:nvSpPr>
        <p:spPr>
          <a:xfrm>
            <a:off x="534259" y="309562"/>
            <a:ext cx="465564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2.3 Risk Factor Distribution</a:t>
            </a:r>
            <a:endParaRPr lang="en-US" sz="2400" b="1" dirty="0">
              <a:latin typeface="Proxima Nova"/>
              <a:ea typeface="Proxima Nova"/>
              <a:cs typeface="Proxima Nova"/>
              <a:sym typeface="Proxima Nova"/>
            </a:endParaRPr>
          </a:p>
        </p:txBody>
      </p:sp>
      <p:pic>
        <p:nvPicPr>
          <p:cNvPr id="5" name="Picture 4">
            <a:extLst>
              <a:ext uri="{FF2B5EF4-FFF2-40B4-BE49-F238E27FC236}">
                <a16:creationId xmlns:a16="http://schemas.microsoft.com/office/drawing/2014/main" id="{AC6027DE-F576-01BE-D985-D79C318DC0BA}"/>
              </a:ext>
            </a:extLst>
          </p:cNvPr>
          <p:cNvPicPr>
            <a:picLocks noChangeAspect="1"/>
          </p:cNvPicPr>
          <p:nvPr/>
        </p:nvPicPr>
        <p:blipFill>
          <a:blip r:embed="rId4"/>
          <a:stretch>
            <a:fillRect/>
          </a:stretch>
        </p:blipFill>
        <p:spPr>
          <a:xfrm>
            <a:off x="2036201" y="1296414"/>
            <a:ext cx="8008027" cy="3795861"/>
          </a:xfrm>
          <a:prstGeom prst="rect">
            <a:avLst/>
          </a:prstGeom>
        </p:spPr>
      </p:pic>
      <p:sp>
        <p:nvSpPr>
          <p:cNvPr id="2" name="TextBox 1">
            <a:extLst>
              <a:ext uri="{FF2B5EF4-FFF2-40B4-BE49-F238E27FC236}">
                <a16:creationId xmlns:a16="http://schemas.microsoft.com/office/drawing/2014/main" id="{178F954E-CB2F-E649-D085-2400B64F406D}"/>
              </a:ext>
            </a:extLst>
          </p:cNvPr>
          <p:cNvSpPr txBox="1"/>
          <p:nvPr/>
        </p:nvSpPr>
        <p:spPr>
          <a:xfrm>
            <a:off x="1674643" y="5092276"/>
            <a:ext cx="8842714" cy="1569660"/>
          </a:xfrm>
          <a:prstGeom prst="rect">
            <a:avLst/>
          </a:prstGeom>
          <a:noFill/>
        </p:spPr>
        <p:txBody>
          <a:bodyPr wrap="square" rtlCol="0">
            <a:spAutoFit/>
          </a:bodyPr>
          <a:lstStyle/>
          <a:p>
            <a:pPr lvl="0" algn="just" eaLnBrk="0" fontAlgn="base" hangingPunct="0">
              <a:spcBef>
                <a:spcPct val="0"/>
              </a:spcBef>
              <a:spcAft>
                <a:spcPct val="0"/>
              </a:spcAft>
              <a:buClrTx/>
            </a:pPr>
            <a:r>
              <a:rPr lang="en-US" sz="1600" b="1" dirty="0">
                <a:latin typeface="Times New Roman" panose="02020603050405020304" pitchFamily="18" charset="0"/>
                <a:cs typeface="Times New Roman" panose="02020603050405020304" pitchFamily="18" charset="0"/>
              </a:rPr>
              <a:t>Observations : </a:t>
            </a: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Smoking</a:t>
            </a:r>
            <a:r>
              <a:rPr lang="en-US" sz="1600" dirty="0">
                <a:latin typeface="Times New Roman" panose="02020603050405020304" pitchFamily="18" charset="0"/>
                <a:cs typeface="Times New Roman" panose="02020603050405020304" pitchFamily="18" charset="0"/>
              </a:rPr>
              <a:t> is the most common risk factor with </a:t>
            </a:r>
            <a:r>
              <a:rPr lang="en-US" sz="1600" b="1" dirty="0">
                <a:latin typeface="Times New Roman" panose="02020603050405020304" pitchFamily="18" charset="0"/>
                <a:cs typeface="Times New Roman" panose="02020603050405020304" pitchFamily="18" charset="0"/>
              </a:rPr>
              <a:t>3332</a:t>
            </a:r>
            <a:r>
              <a:rPr lang="en-US" sz="1600" dirty="0">
                <a:latin typeface="Times New Roman" panose="02020603050405020304" pitchFamily="18" charset="0"/>
                <a:cs typeface="Times New Roman" panose="02020603050405020304" pitchFamily="18" charset="0"/>
              </a:rPr>
              <a:t> individuals affected.</a:t>
            </a: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Finger Discoloration</a:t>
            </a:r>
            <a:r>
              <a:rPr lang="en-US" sz="1600" dirty="0">
                <a:latin typeface="Times New Roman" panose="02020603050405020304" pitchFamily="18" charset="0"/>
                <a:cs typeface="Times New Roman" panose="02020603050405020304" pitchFamily="18" charset="0"/>
              </a:rPr>
              <a:t> is the second most reported symptom, seen in </a:t>
            </a:r>
            <a:r>
              <a:rPr lang="en-US" sz="1600" b="1" dirty="0">
                <a:latin typeface="Times New Roman" panose="02020603050405020304" pitchFamily="18" charset="0"/>
                <a:cs typeface="Times New Roman" panose="02020603050405020304" pitchFamily="18" charset="0"/>
              </a:rPr>
              <a:t>3006</a:t>
            </a:r>
            <a:r>
              <a:rPr lang="en-US" sz="1600" dirty="0">
                <a:latin typeface="Times New Roman" panose="02020603050405020304" pitchFamily="18" charset="0"/>
                <a:cs typeface="Times New Roman" panose="02020603050405020304" pitchFamily="18" charset="0"/>
              </a:rPr>
              <a:t> cases.</a:t>
            </a: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Mental Stress</a:t>
            </a:r>
            <a:r>
              <a:rPr lang="en-US" sz="1600" dirty="0">
                <a:latin typeface="Times New Roman" panose="02020603050405020304" pitchFamily="18" charset="0"/>
                <a:cs typeface="Times New Roman" panose="02020603050405020304" pitchFamily="18" charset="0"/>
              </a:rPr>
              <a:t> impacts </a:t>
            </a:r>
            <a:r>
              <a:rPr lang="en-US" sz="1600" b="1" dirty="0">
                <a:latin typeface="Times New Roman" panose="02020603050405020304" pitchFamily="18" charset="0"/>
                <a:cs typeface="Times New Roman" panose="02020603050405020304" pitchFamily="18" charset="0"/>
              </a:rPr>
              <a:t>2699</a:t>
            </a:r>
            <a:r>
              <a:rPr lang="en-US" sz="1600" dirty="0">
                <a:latin typeface="Times New Roman" panose="02020603050405020304" pitchFamily="18" charset="0"/>
                <a:cs typeface="Times New Roman" panose="02020603050405020304" pitchFamily="18" charset="0"/>
              </a:rPr>
              <a:t> individuals, indicating a strong mind-body link.</a:t>
            </a: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Exposure to Pollution</a:t>
            </a:r>
            <a:r>
              <a:rPr lang="en-US" sz="1600" dirty="0">
                <a:latin typeface="Times New Roman" panose="02020603050405020304" pitchFamily="18" charset="0"/>
                <a:cs typeface="Times New Roman" panose="02020603050405020304" pitchFamily="18" charset="0"/>
              </a:rPr>
              <a:t> is present in </a:t>
            </a:r>
            <a:r>
              <a:rPr lang="en-US" sz="1600" b="1" dirty="0">
                <a:latin typeface="Times New Roman" panose="02020603050405020304" pitchFamily="18" charset="0"/>
                <a:cs typeface="Times New Roman" panose="02020603050405020304" pitchFamily="18" charset="0"/>
              </a:rPr>
              <a:t>2580</a:t>
            </a:r>
            <a:r>
              <a:rPr lang="en-US" sz="1600" dirty="0">
                <a:latin typeface="Times New Roman" panose="02020603050405020304" pitchFamily="18" charset="0"/>
                <a:cs typeface="Times New Roman" panose="02020603050405020304" pitchFamily="18" charset="0"/>
              </a:rPr>
              <a:t> records, showing environmental influence.</a:t>
            </a: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Long-Term Illness</a:t>
            </a:r>
            <a:r>
              <a:rPr lang="en-US" sz="1600" dirty="0">
                <a:latin typeface="Times New Roman" panose="02020603050405020304" pitchFamily="18" charset="0"/>
                <a:cs typeface="Times New Roman" panose="02020603050405020304" pitchFamily="18" charset="0"/>
              </a:rPr>
              <a:t> is observed in </a:t>
            </a:r>
            <a:r>
              <a:rPr lang="en-US" sz="1600" b="1" dirty="0">
                <a:latin typeface="Times New Roman" panose="02020603050405020304" pitchFamily="18" charset="0"/>
                <a:cs typeface="Times New Roman" panose="02020603050405020304" pitchFamily="18" charset="0"/>
              </a:rPr>
              <a:t>2196</a:t>
            </a:r>
            <a:r>
              <a:rPr lang="en-US" sz="1600" dirty="0">
                <a:latin typeface="Times New Roman" panose="02020603050405020304" pitchFamily="18" charset="0"/>
                <a:cs typeface="Times New Roman" panose="02020603050405020304" pitchFamily="18" charset="0"/>
              </a:rPr>
              <a:t> cases, highlighting chronic health conditions as a contributor.</a:t>
            </a:r>
            <a:endParaRPr lang="en-US"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4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2588621" y="3478804"/>
            <a:ext cx="6880705" cy="738633"/>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Proxima Nova"/>
                <a:ea typeface="Proxima Nova"/>
                <a:cs typeface="Proxima Nova"/>
                <a:sym typeface="Proxima Nova"/>
              </a:rPr>
              <a:t>Team Member 1: </a:t>
            </a:r>
            <a:r>
              <a:rPr lang="en-US" sz="1800" dirty="0">
                <a:solidFill>
                  <a:srgbClr val="FF0000"/>
                </a:solidFill>
                <a:latin typeface="Proxima Nova"/>
                <a:ea typeface="Proxima Nova"/>
                <a:cs typeface="Proxima Nova"/>
                <a:sym typeface="Proxima Nova"/>
              </a:rPr>
              <a:t>SHUBHAMKUMAR PANDIT</a:t>
            </a:r>
            <a:r>
              <a:rPr lang="en-US" sz="1800" b="0" i="0" u="none" strike="noStrike" cap="none" dirty="0">
                <a:solidFill>
                  <a:srgbClr val="FF0000"/>
                </a:solidFill>
                <a:latin typeface="Proxima Nova"/>
                <a:ea typeface="Proxima Nova"/>
                <a:cs typeface="Proxima Nova"/>
                <a:sym typeface="Proxima Nova"/>
              </a:rPr>
              <a:t> (</a:t>
            </a:r>
            <a:r>
              <a:rPr lang="en-US" sz="1800" dirty="0">
                <a:solidFill>
                  <a:srgbClr val="FF0000"/>
                </a:solidFill>
                <a:latin typeface="Proxima Nova"/>
                <a:ea typeface="Proxima Nova"/>
                <a:cs typeface="Proxima Nova"/>
                <a:sym typeface="Proxima Nova"/>
              </a:rPr>
              <a:t>92200103155</a:t>
            </a:r>
            <a:r>
              <a:rPr lang="en-US" sz="1800" b="0" i="0" u="none" strike="noStrike" cap="none" dirty="0">
                <a:solidFill>
                  <a:srgbClr val="FF0000"/>
                </a:solidFill>
                <a:latin typeface="Proxima Nova"/>
                <a:ea typeface="Proxima Nova"/>
                <a:cs typeface="Proxima Nova"/>
                <a:sym typeface="Proxima Nova"/>
              </a:rPr>
              <a:t>) (</a:t>
            </a:r>
            <a:r>
              <a:rPr lang="en-US" sz="1800" dirty="0">
                <a:solidFill>
                  <a:srgbClr val="FF0000"/>
                </a:solidFill>
                <a:latin typeface="Proxima Nova"/>
                <a:ea typeface="Proxima Nova"/>
                <a:cs typeface="Proxima Nova"/>
                <a:sym typeface="Proxima Nova"/>
              </a:rPr>
              <a:t>7TC2</a:t>
            </a:r>
            <a:r>
              <a:rPr lang="en-US" sz="1800" b="0" i="0" u="none" strike="noStrike" cap="none" dirty="0">
                <a:solidFill>
                  <a:srgbClr val="FF0000"/>
                </a:solidFill>
                <a:latin typeface="Proxima Nova"/>
                <a:ea typeface="Proxima Nova"/>
                <a:cs typeface="Proxima Nova"/>
                <a:sym typeface="Proxima Nova"/>
              </a:rPr>
              <a:t>)</a:t>
            </a:r>
            <a:endParaRPr dirty="0">
              <a:solidFill>
                <a:srgbClr val="FF0000"/>
              </a:solidFill>
            </a:endParaRPr>
          </a:p>
          <a:p>
            <a:pPr marL="0" marR="0" lvl="0" indent="0" algn="l" rtl="0">
              <a:spcBef>
                <a:spcPts val="0"/>
              </a:spcBef>
              <a:spcAft>
                <a:spcPts val="0"/>
              </a:spcAft>
              <a:buNone/>
            </a:pPr>
            <a:r>
              <a:rPr lang="en-US" sz="1800" b="0" i="0" u="none" strike="noStrike" cap="none" dirty="0">
                <a:solidFill>
                  <a:schemeClr val="dk1"/>
                </a:solidFill>
                <a:latin typeface="Proxima Nova"/>
                <a:ea typeface="Proxima Nova"/>
                <a:cs typeface="Proxima Nova"/>
                <a:sym typeface="Proxima Nova"/>
              </a:rPr>
              <a:t>Team Member 2: </a:t>
            </a:r>
            <a:r>
              <a:rPr lang="en-US" sz="1800" dirty="0">
                <a:solidFill>
                  <a:srgbClr val="FF0000"/>
                </a:solidFill>
                <a:latin typeface="Proxima Nova"/>
                <a:ea typeface="Proxima Nova"/>
                <a:cs typeface="Proxima Nova"/>
                <a:sym typeface="Proxima Nova"/>
              </a:rPr>
              <a:t>NEEHARIKA JOSHI </a:t>
            </a:r>
            <a:r>
              <a:rPr lang="en-US" sz="1800" b="0" i="0" u="none" strike="noStrike" cap="none" dirty="0">
                <a:solidFill>
                  <a:srgbClr val="FF0000"/>
                </a:solidFill>
                <a:latin typeface="Proxima Nova"/>
                <a:ea typeface="Proxima Nova"/>
                <a:cs typeface="Proxima Nova"/>
                <a:sym typeface="Proxima Nova"/>
              </a:rPr>
              <a:t>(92200103099) (</a:t>
            </a:r>
            <a:r>
              <a:rPr lang="en-US" sz="1800" dirty="0">
                <a:solidFill>
                  <a:srgbClr val="FF0000"/>
                </a:solidFill>
                <a:latin typeface="Proxima Nova"/>
                <a:ea typeface="Proxima Nova"/>
                <a:cs typeface="Proxima Nova"/>
                <a:sym typeface="Proxima Nova"/>
              </a:rPr>
              <a:t>7TC2</a:t>
            </a:r>
            <a:r>
              <a:rPr lang="en-US" sz="1800" b="0" i="0" u="none" strike="noStrike" cap="none" dirty="0">
                <a:solidFill>
                  <a:srgbClr val="FF0000"/>
                </a:solidFill>
                <a:latin typeface="Proxima Nova"/>
                <a:ea typeface="Proxima Nova"/>
                <a:cs typeface="Proxima Nova"/>
                <a:sym typeface="Proxima Nova"/>
              </a:rPr>
              <a:t>)</a:t>
            </a:r>
            <a:endParaRPr dirty="0">
              <a:solidFill>
                <a:srgbClr val="FF0000"/>
              </a:solidFill>
            </a:endParaRPr>
          </a:p>
        </p:txBody>
      </p:sp>
      <p:sp>
        <p:nvSpPr>
          <p:cNvPr id="89" name="Google Shape;89;p2"/>
          <p:cNvSpPr txBox="1"/>
          <p:nvPr/>
        </p:nvSpPr>
        <p:spPr>
          <a:xfrm>
            <a:off x="1584055" y="2572372"/>
            <a:ext cx="9023849" cy="795089"/>
          </a:xfrm>
          <a:prstGeom prst="rect">
            <a:avLst/>
          </a:prstGeom>
          <a:noFill/>
          <a:ln>
            <a:noFill/>
          </a:ln>
        </p:spPr>
        <p:txBody>
          <a:bodyPr spcFirstLastPara="1" wrap="square" lIns="0" tIns="12700" rIns="0" bIns="0" anchor="ctr" anchorCtr="0">
            <a:spAutoFit/>
          </a:bodyPr>
          <a:lstStyle/>
          <a:p>
            <a:pPr marL="12700" lvl="0" algn="ctr">
              <a:buClr>
                <a:srgbClr val="04A2B9"/>
              </a:buClr>
              <a:buSzPts val="2800"/>
            </a:pPr>
            <a:r>
              <a:rPr lang="en-US" sz="2800" dirty="0">
                <a:solidFill>
                  <a:srgbClr val="04A2B9"/>
                </a:solidFill>
                <a:latin typeface="Proxima Nova"/>
                <a:sym typeface="Proxima Nova"/>
              </a:rPr>
              <a:t>Lung Cancer Prediction using SHAP and DL techniques</a:t>
            </a:r>
            <a:endParaRPr dirty="0"/>
          </a:p>
          <a:p>
            <a:pPr marL="12700" marR="0" lvl="0" indent="0" algn="ctr" rtl="0">
              <a:lnSpc>
                <a:spcPct val="100000"/>
              </a:lnSpc>
              <a:spcBef>
                <a:spcPts val="100"/>
              </a:spcBef>
              <a:spcAft>
                <a:spcPts val="0"/>
              </a:spcAft>
              <a:buClr>
                <a:srgbClr val="04A2B9"/>
              </a:buClr>
              <a:buSzPts val="2200"/>
              <a:buFont typeface="Proxima Nova"/>
              <a:buNone/>
            </a:pPr>
            <a:r>
              <a:rPr lang="en-US" sz="2200" b="0" i="0" u="none" strike="noStrike" cap="none" dirty="0">
                <a:solidFill>
                  <a:srgbClr val="04A2B9"/>
                </a:solidFill>
                <a:latin typeface="Proxima Nova"/>
                <a:ea typeface="Proxima Nova"/>
                <a:cs typeface="Proxima Nova"/>
                <a:sym typeface="Proxima Nova"/>
              </a:rPr>
              <a:t>Team ID: </a:t>
            </a:r>
            <a:r>
              <a:rPr lang="en-US" sz="2200" dirty="0">
                <a:solidFill>
                  <a:srgbClr val="FF0000"/>
                </a:solidFill>
                <a:latin typeface="Proxima Nova"/>
                <a:ea typeface="Proxima Nova"/>
                <a:cs typeface="Proxima Nova"/>
                <a:sym typeface="Proxima Nova"/>
              </a:rPr>
              <a:t>7CE_147</a:t>
            </a:r>
            <a:endParaRPr sz="2200" b="0" i="0" u="none" strike="noStrike" cap="none" dirty="0">
              <a:solidFill>
                <a:srgbClr val="FF0000"/>
              </a:solidFill>
              <a:latin typeface="Proxima Nova"/>
              <a:ea typeface="Proxima Nova"/>
              <a:cs typeface="Proxima Nova"/>
              <a:sym typeface="Proxima Nova"/>
            </a:endParaRPr>
          </a:p>
        </p:txBody>
      </p:sp>
      <p:sp>
        <p:nvSpPr>
          <p:cNvPr id="90" name="Google Shape;90;p2"/>
          <p:cNvSpPr txBox="1"/>
          <p:nvPr/>
        </p:nvSpPr>
        <p:spPr>
          <a:xfrm>
            <a:off x="5459829" y="4309343"/>
            <a:ext cx="1272300" cy="4617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sz="1800" b="0" i="0" u="none" strike="noStrike" cap="none" dirty="0">
                <a:solidFill>
                  <a:srgbClr val="595959"/>
                </a:solidFill>
                <a:latin typeface="Proxima Nova"/>
                <a:ea typeface="Proxima Nova"/>
                <a:cs typeface="Proxima Nova"/>
                <a:sym typeface="Proxima Nova"/>
              </a:rPr>
              <a:t>Guided By</a:t>
            </a:r>
            <a:endParaRPr dirty="0"/>
          </a:p>
        </p:txBody>
      </p:sp>
      <p:sp>
        <p:nvSpPr>
          <p:cNvPr id="91" name="Google Shape;91;p2"/>
          <p:cNvSpPr txBox="1"/>
          <p:nvPr/>
        </p:nvSpPr>
        <p:spPr>
          <a:xfrm>
            <a:off x="3433069" y="4641771"/>
            <a:ext cx="5325820" cy="461635"/>
          </a:xfrm>
          <a:prstGeom prst="rect">
            <a:avLst/>
          </a:prstGeom>
          <a:noFill/>
          <a:ln>
            <a:noFill/>
          </a:ln>
        </p:spPr>
        <p:txBody>
          <a:bodyPr spcFirstLastPara="1" wrap="square" lIns="91425" tIns="91425" rIns="91425" bIns="91425" anchor="t" anchorCtr="0">
            <a:spAutoFit/>
          </a:bodyPr>
          <a:lstStyle/>
          <a:p>
            <a:pPr lvl="0"/>
            <a:r>
              <a:rPr lang="en-US" sz="1800" b="0" i="0" u="none" strike="noStrike" cap="none" dirty="0">
                <a:solidFill>
                  <a:schemeClr val="dk1"/>
                </a:solidFill>
                <a:latin typeface="Proxima Nova"/>
                <a:ea typeface="Proxima Nova"/>
                <a:cs typeface="Proxima Nova"/>
                <a:sym typeface="Proxima Nova"/>
              </a:rPr>
              <a:t>Internal Guide Name: Prof</a:t>
            </a:r>
            <a:r>
              <a:rPr lang="en-US" sz="1800" dirty="0">
                <a:solidFill>
                  <a:schemeClr val="dk1"/>
                </a:solidFill>
                <a:latin typeface="Proxima Nova"/>
                <a:ea typeface="Proxima Nova"/>
                <a:cs typeface="Proxima Nova"/>
                <a:sym typeface="Proxima Nova"/>
              </a:rPr>
              <a:t>. Shailendrasinh Chauhan</a:t>
            </a:r>
            <a:endParaRPr lang="en-US" sz="1800" b="0" i="0" u="none" strike="noStrike" cap="none" dirty="0">
              <a:solidFill>
                <a:schemeClr val="dk1"/>
              </a:solidFill>
              <a:latin typeface="Proxima Nova"/>
              <a:ea typeface="Proxima Nova"/>
              <a:cs typeface="Proxima Nova"/>
              <a:sym typeface="Proxima Nova"/>
            </a:endParaRPr>
          </a:p>
        </p:txBody>
      </p:sp>
      <p:sp>
        <p:nvSpPr>
          <p:cNvPr id="92" name="Google Shape;92;p2"/>
          <p:cNvSpPr txBox="1"/>
          <p:nvPr/>
        </p:nvSpPr>
        <p:spPr>
          <a:xfrm>
            <a:off x="3193926" y="5441197"/>
            <a:ext cx="3023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dirty="0"/>
          </a:p>
        </p:txBody>
      </p:sp>
      <p:sp>
        <p:nvSpPr>
          <p:cNvPr id="93" name="Google Shape;93;p2"/>
          <p:cNvSpPr txBox="1"/>
          <p:nvPr/>
        </p:nvSpPr>
        <p:spPr>
          <a:xfrm>
            <a:off x="2965326" y="1265830"/>
            <a:ext cx="6504000" cy="1195199"/>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200"/>
              <a:buFont typeface="Proxima Nova"/>
              <a:buNone/>
            </a:pPr>
            <a:r>
              <a:rPr lang="en-US" sz="3200" b="1" i="0" u="none" strike="noStrike" cap="none" dirty="0">
                <a:solidFill>
                  <a:srgbClr val="04A2B9"/>
                </a:solidFill>
                <a:latin typeface="Proxima Nova"/>
                <a:ea typeface="Proxima Nova"/>
                <a:cs typeface="Proxima Nova"/>
                <a:sym typeface="Proxima Nova"/>
              </a:rPr>
              <a:t>Major Project-I (01CE0716)</a:t>
            </a:r>
            <a:endParaRPr sz="3200" b="1" dirty="0"/>
          </a:p>
          <a:p>
            <a:pPr marL="12700" marR="0" lvl="0" indent="0" algn="ctr" rtl="0">
              <a:lnSpc>
                <a:spcPct val="100000"/>
              </a:lnSpc>
              <a:spcBef>
                <a:spcPts val="100"/>
              </a:spcBef>
              <a:spcAft>
                <a:spcPts val="0"/>
              </a:spcAft>
              <a:buClr>
                <a:srgbClr val="04A2B9"/>
              </a:buClr>
              <a:buSzPts val="2200"/>
              <a:buFont typeface="Proxima Nova"/>
              <a:buNone/>
            </a:pPr>
            <a:r>
              <a:rPr lang="en-US" sz="2200" b="0" i="0" u="none" strike="noStrike" cap="none" dirty="0">
                <a:solidFill>
                  <a:srgbClr val="04A2B9"/>
                </a:solidFill>
                <a:latin typeface="Proxima Nova"/>
                <a:ea typeface="Proxima Nova"/>
                <a:cs typeface="Proxima Nova"/>
                <a:sym typeface="Proxima Nova"/>
              </a:rPr>
              <a:t>Review 1 </a:t>
            </a:r>
            <a:br>
              <a:rPr lang="en-US" sz="2200" b="0" i="0" u="none" strike="noStrike" cap="none" dirty="0">
                <a:solidFill>
                  <a:srgbClr val="04A2B9"/>
                </a:solidFill>
                <a:latin typeface="Proxima Nova"/>
                <a:ea typeface="Proxima Nova"/>
                <a:cs typeface="Proxima Nova"/>
                <a:sym typeface="Proxima Nova"/>
              </a:rPr>
            </a:br>
            <a:r>
              <a:rPr lang="en-US" sz="2200" dirty="0">
                <a:solidFill>
                  <a:srgbClr val="04A2B9"/>
                </a:solidFill>
                <a:latin typeface="Proxima Nova"/>
                <a:ea typeface="Proxima Nova"/>
                <a:cs typeface="Proxima Nova"/>
                <a:sym typeface="Proxima Nova"/>
              </a:rPr>
              <a:t>(12/07/2025</a:t>
            </a:r>
            <a:r>
              <a:rPr lang="en-US" sz="2200" b="0" i="0" u="none" strike="noStrike" cap="none" dirty="0">
                <a:solidFill>
                  <a:srgbClr val="04A2B9"/>
                </a:solidFill>
                <a:latin typeface="Proxima Nova"/>
                <a:ea typeface="Proxima Nova"/>
                <a:cs typeface="Proxima Nova"/>
                <a:sym typeface="Proxima Nova"/>
              </a:rPr>
              <a:t>)</a:t>
            </a:r>
          </a:p>
        </p:txBody>
      </p:sp>
      <p:sp>
        <p:nvSpPr>
          <p:cNvPr id="94" name="Google Shape;94;p2"/>
          <p:cNvSpPr txBox="1"/>
          <p:nvPr/>
        </p:nvSpPr>
        <p:spPr>
          <a:xfrm>
            <a:off x="2068635" y="5446625"/>
            <a:ext cx="8297381" cy="936154"/>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400"/>
              <a:buFont typeface="Proxima Nova"/>
              <a:buNone/>
            </a:pPr>
            <a:r>
              <a:rPr lang="en-US" sz="2400" b="0" i="0" u="none" strike="noStrike" cap="none" dirty="0">
                <a:solidFill>
                  <a:srgbClr val="04A2B9"/>
                </a:solidFill>
                <a:latin typeface="Proxima Nova"/>
                <a:ea typeface="Proxima Nova"/>
                <a:cs typeface="Proxima Nova"/>
                <a:sym typeface="Proxima Nova"/>
              </a:rPr>
              <a:t>Department of Computer Engineering,</a:t>
            </a:r>
            <a:br>
              <a:rPr lang="en-US" sz="2400" b="0" i="0" u="none" strike="noStrike" cap="none" dirty="0">
                <a:solidFill>
                  <a:srgbClr val="04A2B9"/>
                </a:solidFill>
                <a:latin typeface="Proxima Nova"/>
                <a:ea typeface="Proxima Nova"/>
                <a:cs typeface="Proxima Nova"/>
                <a:sym typeface="Proxima Nova"/>
              </a:rPr>
            </a:br>
            <a:r>
              <a:rPr lang="en-US" sz="2400" b="0" i="0" u="none" strike="noStrike" cap="none" dirty="0">
                <a:solidFill>
                  <a:srgbClr val="04A2B9"/>
                </a:solidFill>
                <a:latin typeface="Proxima Nova"/>
                <a:ea typeface="Proxima Nova"/>
                <a:cs typeface="Proxima Nova"/>
                <a:sym typeface="Proxima Nova"/>
              </a:rPr>
              <a:t>Faculty of Engineering &amp; Technology</a:t>
            </a:r>
            <a:r>
              <a:rPr lang="en-US" sz="3600" b="0" i="0" u="none" strike="noStrike" cap="none" dirty="0">
                <a:solidFill>
                  <a:srgbClr val="04A2B9"/>
                </a:solidFill>
                <a:latin typeface="Proxima Nova"/>
                <a:ea typeface="Proxima Nova"/>
                <a:cs typeface="Proxima Nova"/>
                <a:sym typeface="Proxima Nova"/>
              </a:rPr>
              <a:t> </a:t>
            </a:r>
            <a:endParaRPr sz="3600" b="0" i="0" u="none" strike="noStrike" cap="none" dirty="0">
              <a:solidFill>
                <a:schemeClr val="dk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0B0CB965-EBDD-7C97-02DD-D8E99745867A}"/>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B1B0E9A5-CC7E-F1B8-960E-7A297527D9D7}"/>
              </a:ext>
            </a:extLst>
          </p:cNvPr>
          <p:cNvSpPr txBox="1">
            <a:spLocks noGrp="1"/>
          </p:cNvSpPr>
          <p:nvPr>
            <p:ph type="title"/>
          </p:nvPr>
        </p:nvSpPr>
        <p:spPr>
          <a:xfrm>
            <a:off x="534259" y="309562"/>
            <a:ext cx="465564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2.4 Symptoms Distribution</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5A86A342-A43D-7BB4-F9A6-CC98C5E3A6A9}"/>
              </a:ext>
            </a:extLst>
          </p:cNvPr>
          <p:cNvPicPr>
            <a:picLocks noChangeAspect="1"/>
          </p:cNvPicPr>
          <p:nvPr/>
        </p:nvPicPr>
        <p:blipFill>
          <a:blip r:embed="rId4"/>
          <a:stretch>
            <a:fillRect/>
          </a:stretch>
        </p:blipFill>
        <p:spPr>
          <a:xfrm>
            <a:off x="2580269" y="1111687"/>
            <a:ext cx="7232140" cy="4113312"/>
          </a:xfrm>
          <a:prstGeom prst="rect">
            <a:avLst/>
          </a:prstGeom>
        </p:spPr>
      </p:pic>
      <p:sp>
        <p:nvSpPr>
          <p:cNvPr id="2" name="TextBox 1">
            <a:extLst>
              <a:ext uri="{FF2B5EF4-FFF2-40B4-BE49-F238E27FC236}">
                <a16:creationId xmlns:a16="http://schemas.microsoft.com/office/drawing/2014/main" id="{6FBB42FB-FBDB-BB21-E1DF-EA36239DE68C}"/>
              </a:ext>
            </a:extLst>
          </p:cNvPr>
          <p:cNvSpPr txBox="1"/>
          <p:nvPr/>
        </p:nvSpPr>
        <p:spPr>
          <a:xfrm>
            <a:off x="1136555" y="5224999"/>
            <a:ext cx="9918890" cy="1323439"/>
          </a:xfrm>
          <a:prstGeom prst="rect">
            <a:avLst/>
          </a:prstGeom>
          <a:noFill/>
        </p:spPr>
        <p:txBody>
          <a:bodyPr wrap="square" rtlCol="0">
            <a:spAutoFit/>
          </a:bodyPr>
          <a:lstStyle/>
          <a:p>
            <a:pPr lvl="0" algn="just" eaLnBrk="0" fontAlgn="base" hangingPunct="0">
              <a:spcBef>
                <a:spcPct val="0"/>
              </a:spcBef>
              <a:spcAft>
                <a:spcPct val="0"/>
              </a:spcAft>
              <a:buClrTx/>
            </a:pPr>
            <a:r>
              <a:rPr lang="en-US" sz="1600" b="1" dirty="0">
                <a:latin typeface="Times New Roman" panose="02020603050405020304" pitchFamily="18" charset="0"/>
                <a:cs typeface="Times New Roman" panose="02020603050405020304" pitchFamily="18" charset="0"/>
              </a:rPr>
              <a:t>Observations : </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b="1" dirty="0">
                <a:solidFill>
                  <a:schemeClr val="tx1"/>
                </a:solidFill>
                <a:latin typeface="Times New Roman" panose="02020603050405020304" pitchFamily="18" charset="0"/>
                <a:cs typeface="Times New Roman" panose="02020603050405020304" pitchFamily="18" charset="0"/>
              </a:rPr>
              <a:t>Breathing Issue</a:t>
            </a:r>
            <a:r>
              <a:rPr lang="en-US" altLang="en-US" sz="1600" dirty="0">
                <a:solidFill>
                  <a:schemeClr val="tx1"/>
                </a:solidFill>
                <a:latin typeface="Times New Roman" panose="02020603050405020304" pitchFamily="18" charset="0"/>
                <a:cs typeface="Times New Roman" panose="02020603050405020304" pitchFamily="18" charset="0"/>
              </a:rPr>
              <a:t> is the most reported symptom with </a:t>
            </a:r>
            <a:r>
              <a:rPr lang="en-US" altLang="en-US" sz="1600" b="1" dirty="0">
                <a:solidFill>
                  <a:schemeClr val="tx1"/>
                </a:solidFill>
                <a:latin typeface="Times New Roman" panose="02020603050405020304" pitchFamily="18" charset="0"/>
                <a:cs typeface="Times New Roman" panose="02020603050405020304" pitchFamily="18" charset="0"/>
              </a:rPr>
              <a:t>4002</a:t>
            </a:r>
            <a:r>
              <a:rPr lang="en-US" altLang="en-US" sz="1600" dirty="0">
                <a:solidFill>
                  <a:schemeClr val="tx1"/>
                </a:solidFill>
                <a:latin typeface="Times New Roman" panose="02020603050405020304" pitchFamily="18" charset="0"/>
                <a:cs typeface="Times New Roman" panose="02020603050405020304" pitchFamily="18" charset="0"/>
              </a:rPr>
              <a:t> cases, indicating it as a major clinical indicator.</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b="1" dirty="0">
                <a:solidFill>
                  <a:schemeClr val="tx1"/>
                </a:solidFill>
                <a:latin typeface="Times New Roman" panose="02020603050405020304" pitchFamily="18" charset="0"/>
                <a:cs typeface="Times New Roman" panose="02020603050405020304" pitchFamily="18" charset="0"/>
              </a:rPr>
              <a:t>Throat Discomfort</a:t>
            </a:r>
            <a:r>
              <a:rPr lang="en-US" altLang="en-US" sz="1600" dirty="0">
                <a:solidFill>
                  <a:schemeClr val="tx1"/>
                </a:solidFill>
                <a:latin typeface="Times New Roman" panose="02020603050405020304" pitchFamily="18" charset="0"/>
                <a:cs typeface="Times New Roman" panose="02020603050405020304" pitchFamily="18" charset="0"/>
              </a:rPr>
              <a:t> follows with </a:t>
            </a:r>
            <a:r>
              <a:rPr lang="en-US" altLang="en-US" sz="1600" b="1" dirty="0">
                <a:solidFill>
                  <a:schemeClr val="tx1"/>
                </a:solidFill>
                <a:latin typeface="Times New Roman" panose="02020603050405020304" pitchFamily="18" charset="0"/>
                <a:cs typeface="Times New Roman" panose="02020603050405020304" pitchFamily="18" charset="0"/>
              </a:rPr>
              <a:t>3491</a:t>
            </a:r>
            <a:r>
              <a:rPr lang="en-US" altLang="en-US" sz="1600" dirty="0">
                <a:solidFill>
                  <a:schemeClr val="tx1"/>
                </a:solidFill>
                <a:latin typeface="Times New Roman" panose="02020603050405020304" pitchFamily="18" charset="0"/>
                <a:cs typeface="Times New Roman" panose="02020603050405020304" pitchFamily="18" charset="0"/>
              </a:rPr>
              <a:t> instances, showing strong relevance in pulmonary diagnosis.</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b="1" dirty="0">
                <a:solidFill>
                  <a:schemeClr val="tx1"/>
                </a:solidFill>
                <a:latin typeface="Times New Roman" panose="02020603050405020304" pitchFamily="18" charset="0"/>
                <a:cs typeface="Times New Roman" panose="02020603050405020304" pitchFamily="18" charset="0"/>
              </a:rPr>
              <a:t>Chest Tightness</a:t>
            </a:r>
            <a:r>
              <a:rPr lang="en-US" altLang="en-US" sz="1600" dirty="0">
                <a:solidFill>
                  <a:schemeClr val="tx1"/>
                </a:solidFill>
                <a:latin typeface="Times New Roman" panose="02020603050405020304" pitchFamily="18" charset="0"/>
                <a:cs typeface="Times New Roman" panose="02020603050405020304" pitchFamily="18" charset="0"/>
              </a:rPr>
              <a:t> is observed in </a:t>
            </a:r>
            <a:r>
              <a:rPr lang="en-US" altLang="en-US" sz="1600" b="1" dirty="0">
                <a:solidFill>
                  <a:schemeClr val="tx1"/>
                </a:solidFill>
                <a:latin typeface="Times New Roman" panose="02020603050405020304" pitchFamily="18" charset="0"/>
                <a:cs typeface="Times New Roman" panose="02020603050405020304" pitchFamily="18" charset="0"/>
              </a:rPr>
              <a:t>3003</a:t>
            </a:r>
            <a:r>
              <a:rPr lang="en-US" altLang="en-US" sz="1600" dirty="0">
                <a:solidFill>
                  <a:schemeClr val="tx1"/>
                </a:solidFill>
                <a:latin typeface="Times New Roman" panose="02020603050405020304" pitchFamily="18" charset="0"/>
                <a:cs typeface="Times New Roman" panose="02020603050405020304" pitchFamily="18" charset="0"/>
              </a:rPr>
              <a:t> individuals, making it another common respiratory symptom.</a:t>
            </a:r>
          </a:p>
          <a:p>
            <a:pPr marL="285750" lvl="0" indent="-285750" algn="just" eaLnBrk="0" fontAlgn="base" hangingPunct="0">
              <a:spcBef>
                <a:spcPct val="0"/>
              </a:spcBef>
              <a:spcAft>
                <a:spcPct val="0"/>
              </a:spcAft>
              <a:buClrTx/>
              <a:buFont typeface="Wingdings" panose="05000000000000000000" pitchFamily="2" charset="2"/>
              <a:buChar char="§"/>
            </a:pPr>
            <a:r>
              <a:rPr lang="en-US" altLang="en-US" sz="1600" b="1" dirty="0">
                <a:solidFill>
                  <a:schemeClr val="tx1"/>
                </a:solidFill>
                <a:latin typeface="Times New Roman" panose="02020603050405020304" pitchFamily="18" charset="0"/>
                <a:cs typeface="Times New Roman" panose="02020603050405020304" pitchFamily="18" charset="0"/>
              </a:rPr>
              <a:t>Immune Weakness</a:t>
            </a:r>
            <a:r>
              <a:rPr lang="en-US" altLang="en-US" sz="1600" dirty="0">
                <a:solidFill>
                  <a:schemeClr val="tx1"/>
                </a:solidFill>
                <a:latin typeface="Times New Roman" panose="02020603050405020304" pitchFamily="18" charset="0"/>
                <a:cs typeface="Times New Roman" panose="02020603050405020304" pitchFamily="18" charset="0"/>
              </a:rPr>
              <a:t> is the least common among the listed symptoms, with </a:t>
            </a:r>
            <a:r>
              <a:rPr lang="en-US" altLang="en-US" sz="1600" b="1" dirty="0">
                <a:solidFill>
                  <a:schemeClr val="tx1"/>
                </a:solidFill>
                <a:latin typeface="Times New Roman" panose="02020603050405020304" pitchFamily="18" charset="0"/>
                <a:cs typeface="Times New Roman" panose="02020603050405020304" pitchFamily="18" charset="0"/>
              </a:rPr>
              <a:t>1974</a:t>
            </a:r>
            <a:r>
              <a:rPr lang="en-US" altLang="en-US" sz="1600" dirty="0">
                <a:solidFill>
                  <a:schemeClr val="tx1"/>
                </a:solidFill>
                <a:latin typeface="Times New Roman" panose="02020603050405020304" pitchFamily="18" charset="0"/>
                <a:cs typeface="Times New Roman" panose="02020603050405020304" pitchFamily="18" charset="0"/>
              </a:rPr>
              <a:t> cases, but still significant.</a:t>
            </a:r>
          </a:p>
        </p:txBody>
      </p:sp>
    </p:spTree>
    <p:extLst>
      <p:ext uri="{BB962C8B-B14F-4D97-AF65-F5344CB8AC3E}">
        <p14:creationId xmlns:p14="http://schemas.microsoft.com/office/powerpoint/2010/main" val="3547924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AD976D1-8E59-2EE1-912F-7B296AB50772}"/>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0AD934A-3CBC-9A2A-48F0-FF4F40E36C89}"/>
              </a:ext>
            </a:extLst>
          </p:cNvPr>
          <p:cNvSpPr txBox="1">
            <a:spLocks noGrp="1"/>
          </p:cNvSpPr>
          <p:nvPr>
            <p:ph type="title"/>
          </p:nvPr>
        </p:nvSpPr>
        <p:spPr>
          <a:xfrm>
            <a:off x="534258" y="273536"/>
            <a:ext cx="567180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2. 5 Data Visualization(CT Scan based )</a:t>
            </a:r>
            <a:endParaRPr sz="2400" b="1" dirty="0">
              <a:latin typeface="Proxima Nova"/>
              <a:ea typeface="Proxima Nova"/>
              <a:cs typeface="Proxima Nova"/>
              <a:sym typeface="Proxima Nova"/>
            </a:endParaRPr>
          </a:p>
        </p:txBody>
      </p:sp>
      <p:pic>
        <p:nvPicPr>
          <p:cNvPr id="1026" name="Picture 2">
            <a:extLst>
              <a:ext uri="{FF2B5EF4-FFF2-40B4-BE49-F238E27FC236}">
                <a16:creationId xmlns:a16="http://schemas.microsoft.com/office/drawing/2014/main" id="{3887CB3F-B8AB-A251-2D1B-CADCBB8CE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738" y="1651078"/>
            <a:ext cx="5007207" cy="3555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C60675F-400E-6C2B-0090-907194929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585" y="1151769"/>
            <a:ext cx="5362679" cy="5530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3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5B205203-2018-807C-96E5-BF1E8B25C13E}"/>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FBB47FE-797A-86F5-EB78-2F07969EA45D}"/>
              </a:ext>
            </a:extLst>
          </p:cNvPr>
          <p:cNvSpPr txBox="1">
            <a:spLocks noGrp="1"/>
          </p:cNvSpPr>
          <p:nvPr>
            <p:ph type="title"/>
          </p:nvPr>
        </p:nvSpPr>
        <p:spPr>
          <a:xfrm>
            <a:off x="534258" y="192024"/>
            <a:ext cx="6721675"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2.5.0 Attributes of CT Scan based  Dataset</a:t>
            </a:r>
            <a:endParaRPr sz="2400" b="1" dirty="0">
              <a:latin typeface="Proxima Nova"/>
              <a:ea typeface="Proxima Nova"/>
              <a:cs typeface="Proxima Nova"/>
              <a:sym typeface="Proxima Nova"/>
            </a:endParaRPr>
          </a:p>
        </p:txBody>
      </p:sp>
      <p:graphicFrame>
        <p:nvGraphicFramePr>
          <p:cNvPr id="2" name="Diagram 1">
            <a:extLst>
              <a:ext uri="{FF2B5EF4-FFF2-40B4-BE49-F238E27FC236}">
                <a16:creationId xmlns:a16="http://schemas.microsoft.com/office/drawing/2014/main" id="{ABB9501A-2796-E644-66A7-B6B71767A3B6}"/>
              </a:ext>
            </a:extLst>
          </p:cNvPr>
          <p:cNvGraphicFramePr/>
          <p:nvPr>
            <p:extLst>
              <p:ext uri="{D42A27DB-BD31-4B8C-83A1-F6EECF244321}">
                <p14:modId xmlns:p14="http://schemas.microsoft.com/office/powerpoint/2010/main" val="741255469"/>
              </p:ext>
            </p:extLst>
          </p:nvPr>
        </p:nvGraphicFramePr>
        <p:xfrm>
          <a:off x="999940" y="838313"/>
          <a:ext cx="10192120" cy="6043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9625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499E2D5-CE60-39BB-75FF-91D88971EB98}"/>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1606B8D1-C96C-2E9C-C686-8DEFAFEA7A4E}"/>
              </a:ext>
            </a:extLst>
          </p:cNvPr>
          <p:cNvSpPr txBox="1">
            <a:spLocks noGrp="1"/>
          </p:cNvSpPr>
          <p:nvPr>
            <p:ph type="title"/>
          </p:nvPr>
        </p:nvSpPr>
        <p:spPr>
          <a:xfrm>
            <a:off x="534259" y="309562"/>
            <a:ext cx="5561741"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2. Data Visualization (CT Scan based )</a:t>
            </a:r>
            <a:endParaRPr sz="2400" b="1" dirty="0">
              <a:latin typeface="Proxima Nova"/>
              <a:ea typeface="Proxima Nova"/>
              <a:cs typeface="Proxima Nova"/>
              <a:sym typeface="Proxima Nova"/>
            </a:endParaRPr>
          </a:p>
        </p:txBody>
      </p:sp>
      <p:pic>
        <p:nvPicPr>
          <p:cNvPr id="2050" name="Picture 2">
            <a:extLst>
              <a:ext uri="{FF2B5EF4-FFF2-40B4-BE49-F238E27FC236}">
                <a16:creationId xmlns:a16="http://schemas.microsoft.com/office/drawing/2014/main" id="{9F5F5D8B-6CA2-BF81-5407-C705A7A01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980" y="4091932"/>
            <a:ext cx="3428819" cy="22827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1AEE1A-5A3A-ADC7-A8D9-799C9ABD1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329" y="1193852"/>
            <a:ext cx="3512471" cy="26526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C8D7C2-FF11-5CEE-8D7D-0F679EE9FA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65" y="1090849"/>
            <a:ext cx="2626528" cy="27750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B2C6412-116D-DA77-DB77-07C221FA4E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588" y="4091932"/>
            <a:ext cx="2480137" cy="22827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7B510B2-3E06-474F-30FF-B6DE242DF1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3097" y="1090850"/>
            <a:ext cx="2846012" cy="277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60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9C410F2E-7E65-7DC1-4EEB-797ABFD36B7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5ABB0DCE-8217-5CEA-6CA8-FE02D8D1F97E}"/>
              </a:ext>
            </a:extLst>
          </p:cNvPr>
          <p:cNvSpPr txBox="1">
            <a:spLocks noGrp="1"/>
          </p:cNvSpPr>
          <p:nvPr>
            <p:ph type="title"/>
          </p:nvPr>
        </p:nvSpPr>
        <p:spPr>
          <a:xfrm>
            <a:off x="534259" y="307403"/>
            <a:ext cx="5367008"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Model Evaluation for Textual Dataset</a:t>
            </a:r>
            <a:endParaRPr sz="2400" b="1" dirty="0">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C8160EC7-1207-20D4-90E2-FC8C6F4E3F7F}"/>
              </a:ext>
            </a:extLst>
          </p:cNvPr>
          <p:cNvPicPr>
            <a:picLocks noChangeAspect="1"/>
          </p:cNvPicPr>
          <p:nvPr/>
        </p:nvPicPr>
        <p:blipFill>
          <a:blip r:embed="rId4"/>
          <a:srcRect t="22678" b="22396"/>
          <a:stretch>
            <a:fillRect/>
          </a:stretch>
        </p:blipFill>
        <p:spPr>
          <a:xfrm>
            <a:off x="351788" y="1268135"/>
            <a:ext cx="11488423" cy="3407330"/>
          </a:xfrm>
          <a:prstGeom prst="rect">
            <a:avLst/>
          </a:prstGeom>
        </p:spPr>
      </p:pic>
      <p:sp>
        <p:nvSpPr>
          <p:cNvPr id="6" name="TextBox 5">
            <a:extLst>
              <a:ext uri="{FF2B5EF4-FFF2-40B4-BE49-F238E27FC236}">
                <a16:creationId xmlns:a16="http://schemas.microsoft.com/office/drawing/2014/main" id="{3E7A1E03-A2A4-A4D1-BDFE-6D202721B45B}"/>
              </a:ext>
            </a:extLst>
          </p:cNvPr>
          <p:cNvSpPr txBox="1"/>
          <p:nvPr/>
        </p:nvSpPr>
        <p:spPr>
          <a:xfrm>
            <a:off x="415726" y="4851201"/>
            <a:ext cx="11302141" cy="73866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From the evaluation results, </a:t>
            </a:r>
            <a:r>
              <a:rPr lang="en-US" b="1" dirty="0">
                <a:latin typeface="Times New Roman" panose="02020603050405020304" pitchFamily="18" charset="0"/>
                <a:cs typeface="Times New Roman" panose="02020603050405020304" pitchFamily="18" charset="0"/>
              </a:rPr>
              <a:t>Random Forest</a:t>
            </a:r>
            <a:r>
              <a:rPr lang="en-US" dirty="0">
                <a:latin typeface="Times New Roman" panose="02020603050405020304" pitchFamily="18" charset="0"/>
                <a:cs typeface="Times New Roman" panose="02020603050405020304" pitchFamily="18" charset="0"/>
              </a:rPr>
              <a:t> emerged as the best-performing model with balanced metrics across accuracy, precision, recall, F1-score, ROC-AUC, and CV mean. Although we also experimented with a </a:t>
            </a:r>
            <a:r>
              <a:rPr lang="en-US" b="1" dirty="0">
                <a:latin typeface="Times New Roman" panose="02020603050405020304" pitchFamily="18" charset="0"/>
                <a:cs typeface="Times New Roman" panose="02020603050405020304" pitchFamily="18" charset="0"/>
              </a:rPr>
              <a:t>Stack Ensemble</a:t>
            </a:r>
            <a:r>
              <a:rPr lang="en-US" dirty="0">
                <a:latin typeface="Times New Roman" panose="02020603050405020304" pitchFamily="18" charset="0"/>
                <a:cs typeface="Times New Roman" panose="02020603050405020304" pitchFamily="18" charset="0"/>
              </a:rPr>
              <a:t> approach after Random Forest, it did not show improvements in precision and F1-score, even though the overall accuracy remained similar to Random Forest.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45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8F2899BA-20AB-718A-09B1-69076210A728}"/>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C1CA330-271C-3B17-5B14-560F058B9A7E}"/>
              </a:ext>
            </a:extLst>
          </p:cNvPr>
          <p:cNvSpPr txBox="1">
            <a:spLocks noGrp="1"/>
          </p:cNvSpPr>
          <p:nvPr>
            <p:ph type="title"/>
          </p:nvPr>
        </p:nvSpPr>
        <p:spPr>
          <a:xfrm>
            <a:off x="534259" y="294703"/>
            <a:ext cx="6874074"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SHAP Implementation for Textual Data</a:t>
            </a:r>
            <a:endParaRPr sz="2400" b="1" dirty="0">
              <a:latin typeface="Proxima Nova"/>
              <a:ea typeface="Proxima Nova"/>
              <a:cs typeface="Proxima Nova"/>
              <a:sym typeface="Proxima Nova"/>
            </a:endParaRPr>
          </a:p>
        </p:txBody>
      </p:sp>
      <p:pic>
        <p:nvPicPr>
          <p:cNvPr id="14" name="Picture 13">
            <a:extLst>
              <a:ext uri="{FF2B5EF4-FFF2-40B4-BE49-F238E27FC236}">
                <a16:creationId xmlns:a16="http://schemas.microsoft.com/office/drawing/2014/main" id="{9617D377-239E-19C7-B402-BECD496150BC}"/>
              </a:ext>
            </a:extLst>
          </p:cNvPr>
          <p:cNvPicPr>
            <a:picLocks noChangeAspect="1"/>
          </p:cNvPicPr>
          <p:nvPr/>
        </p:nvPicPr>
        <p:blipFill>
          <a:blip r:embed="rId4"/>
          <a:stretch>
            <a:fillRect/>
          </a:stretch>
        </p:blipFill>
        <p:spPr>
          <a:xfrm>
            <a:off x="534259" y="1202267"/>
            <a:ext cx="6578761" cy="5255026"/>
          </a:xfrm>
          <a:prstGeom prst="rect">
            <a:avLst/>
          </a:prstGeom>
        </p:spPr>
      </p:pic>
      <p:sp>
        <p:nvSpPr>
          <p:cNvPr id="16" name="TextBox 15">
            <a:extLst>
              <a:ext uri="{FF2B5EF4-FFF2-40B4-BE49-F238E27FC236}">
                <a16:creationId xmlns:a16="http://schemas.microsoft.com/office/drawing/2014/main" id="{4652C2C1-7CD4-61A0-94DA-EDE27189355E}"/>
              </a:ext>
            </a:extLst>
          </p:cNvPr>
          <p:cNvSpPr txBox="1"/>
          <p:nvPr/>
        </p:nvSpPr>
        <p:spPr>
          <a:xfrm>
            <a:off x="7340599" y="1408988"/>
            <a:ext cx="4470400" cy="483209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by implementing SHAP (SHapley Additive exPlanations), we gain deeper insights into how each feature contributes to the model’s predictions. SHAP values quantify the positive or negative impact of individual factors on the outcome. For example, the SHAP analysis highlights </a:t>
            </a:r>
            <a:r>
              <a:rPr lang="en-US" b="1" dirty="0">
                <a:latin typeface="Times New Roman" panose="02020603050405020304" pitchFamily="18" charset="0"/>
                <a:cs typeface="Times New Roman" panose="02020603050405020304" pitchFamily="18" charset="0"/>
              </a:rPr>
              <a:t>smoking</a:t>
            </a:r>
            <a:r>
              <a:rPr lang="en-US" dirty="0">
                <a:latin typeface="Times New Roman" panose="02020603050405020304" pitchFamily="18" charset="0"/>
                <a:cs typeface="Times New Roman" panose="02020603050405020304" pitchFamily="18" charset="0"/>
              </a:rPr>
              <a:t> as the most influential factor in lung cancer prediction, followed by </a:t>
            </a:r>
            <a:r>
              <a:rPr lang="en-US" b="1" dirty="0">
                <a:latin typeface="Times New Roman" panose="02020603050405020304" pitchFamily="18" charset="0"/>
                <a:cs typeface="Times New Roman" panose="02020603050405020304" pitchFamily="18" charset="0"/>
              </a:rPr>
              <a:t>energy level, throat discomfort, and breathing issues</a:t>
            </a:r>
            <a:r>
              <a:rPr lang="en-US"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These features strongly drive the model’s decisions, indicating their critical role in classification. Other contributors such as </a:t>
            </a:r>
            <a:r>
              <a:rPr lang="en-US" b="1" dirty="0">
                <a:latin typeface="Times New Roman" panose="02020603050405020304" pitchFamily="18" charset="0"/>
                <a:cs typeface="Times New Roman" panose="02020603050405020304" pitchFamily="18" charset="0"/>
              </a:rPr>
              <a:t>oxygen saturation, age, smoking family history, and exposure to pollution</a:t>
            </a:r>
            <a:r>
              <a:rPr lang="en-US" dirty="0">
                <a:latin typeface="Times New Roman" panose="02020603050405020304" pitchFamily="18" charset="0"/>
                <a:cs typeface="Times New Roman" panose="02020603050405020304" pitchFamily="18" charset="0"/>
              </a:rPr>
              <a:t> also play notable roles but with comparatively lower impact. Meanwhile, factors like </a:t>
            </a:r>
            <a:r>
              <a:rPr lang="en-US" b="1" dirty="0">
                <a:latin typeface="Times New Roman" panose="02020603050405020304" pitchFamily="18" charset="0"/>
                <a:cs typeface="Times New Roman" panose="02020603050405020304" pitchFamily="18" charset="0"/>
              </a:rPr>
              <a:t>finger discoloration, gender, and alcohol consumption</a:t>
            </a:r>
            <a:r>
              <a:rPr lang="en-US" dirty="0">
                <a:latin typeface="Times New Roman" panose="02020603050405020304" pitchFamily="18" charset="0"/>
                <a:cs typeface="Times New Roman" panose="02020603050405020304" pitchFamily="18" charset="0"/>
              </a:rPr>
              <a:t> have minimal influence on the predictions.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demonstrates that lifestyle-related risks (especially smoking), health symptoms, and physiological indicators are the most significant determinants in the model’s decision-making process.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49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D02F049B-C955-913B-BFA1-81BC827A4188}"/>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A1C44454-A004-9C42-12DA-ABA19CF70D78}"/>
              </a:ext>
            </a:extLst>
          </p:cNvPr>
          <p:cNvSpPr txBox="1">
            <a:spLocks noGrp="1"/>
          </p:cNvSpPr>
          <p:nvPr>
            <p:ph type="title"/>
          </p:nvPr>
        </p:nvSpPr>
        <p:spPr>
          <a:xfrm>
            <a:off x="534259" y="294703"/>
            <a:ext cx="6874074"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Results for Textual Data</a:t>
            </a:r>
            <a:endParaRPr sz="2400" b="1" dirty="0">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ABFA52B9-EA83-1B2B-6D86-4C96F1F3344C}"/>
              </a:ext>
            </a:extLst>
          </p:cNvPr>
          <p:cNvPicPr>
            <a:picLocks noChangeAspect="1"/>
          </p:cNvPicPr>
          <p:nvPr/>
        </p:nvPicPr>
        <p:blipFill>
          <a:blip r:embed="rId4"/>
          <a:stretch>
            <a:fillRect/>
          </a:stretch>
        </p:blipFill>
        <p:spPr>
          <a:xfrm>
            <a:off x="4361194" y="1133273"/>
            <a:ext cx="3699074" cy="3582660"/>
          </a:xfrm>
          <a:prstGeom prst="rect">
            <a:avLst/>
          </a:prstGeom>
        </p:spPr>
      </p:pic>
      <p:pic>
        <p:nvPicPr>
          <p:cNvPr id="6" name="Picture 5">
            <a:extLst>
              <a:ext uri="{FF2B5EF4-FFF2-40B4-BE49-F238E27FC236}">
                <a16:creationId xmlns:a16="http://schemas.microsoft.com/office/drawing/2014/main" id="{CC5A9237-2E65-BBF6-C247-3F65005DAA13}"/>
              </a:ext>
            </a:extLst>
          </p:cNvPr>
          <p:cNvPicPr>
            <a:picLocks noChangeAspect="1"/>
          </p:cNvPicPr>
          <p:nvPr/>
        </p:nvPicPr>
        <p:blipFill>
          <a:blip r:embed="rId5"/>
          <a:stretch>
            <a:fillRect/>
          </a:stretch>
        </p:blipFill>
        <p:spPr>
          <a:xfrm>
            <a:off x="8247856" y="1133273"/>
            <a:ext cx="3554678" cy="3582660"/>
          </a:xfrm>
          <a:prstGeom prst="rect">
            <a:avLst/>
          </a:prstGeom>
        </p:spPr>
      </p:pic>
      <p:pic>
        <p:nvPicPr>
          <p:cNvPr id="9" name="Picture 8">
            <a:extLst>
              <a:ext uri="{FF2B5EF4-FFF2-40B4-BE49-F238E27FC236}">
                <a16:creationId xmlns:a16="http://schemas.microsoft.com/office/drawing/2014/main" id="{84666495-9EEF-1512-5991-4D8C2C6E63C6}"/>
              </a:ext>
            </a:extLst>
          </p:cNvPr>
          <p:cNvPicPr>
            <a:picLocks noChangeAspect="1"/>
          </p:cNvPicPr>
          <p:nvPr/>
        </p:nvPicPr>
        <p:blipFill>
          <a:blip r:embed="rId6"/>
          <a:stretch>
            <a:fillRect/>
          </a:stretch>
        </p:blipFill>
        <p:spPr>
          <a:xfrm>
            <a:off x="201230" y="1133273"/>
            <a:ext cx="4066170" cy="3811260"/>
          </a:xfrm>
          <a:prstGeom prst="rect">
            <a:avLst/>
          </a:prstGeom>
        </p:spPr>
      </p:pic>
      <p:sp>
        <p:nvSpPr>
          <p:cNvPr id="12" name="TextBox 11">
            <a:extLst>
              <a:ext uri="{FF2B5EF4-FFF2-40B4-BE49-F238E27FC236}">
                <a16:creationId xmlns:a16="http://schemas.microsoft.com/office/drawing/2014/main" id="{30A8D3E9-ED8A-2293-9523-71D2873A4A6D}"/>
              </a:ext>
            </a:extLst>
          </p:cNvPr>
          <p:cNvSpPr txBox="1"/>
          <p:nvPr/>
        </p:nvSpPr>
        <p:spPr>
          <a:xfrm>
            <a:off x="466526" y="5155413"/>
            <a:ext cx="10988874" cy="1384995"/>
          </a:xfrm>
          <a:prstGeom prst="rect">
            <a:avLst/>
          </a:prstGeom>
          <a:noFill/>
        </p:spPr>
        <p:txBody>
          <a:bodyPr wrap="square">
            <a:spAutoFit/>
          </a:bodyPr>
          <a:lstStyle/>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confusion matrix indicates that the model performs well, correctly classifying </a:t>
            </a:r>
            <a:r>
              <a:rPr lang="en-US" b="1" dirty="0">
                <a:latin typeface="Times New Roman" panose="02020603050405020304" pitchFamily="18" charset="0"/>
                <a:cs typeface="Times New Roman" panose="02020603050405020304" pitchFamily="18" charset="0"/>
              </a:rPr>
              <a:t>544 NO cases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361 YES cases</a:t>
            </a:r>
            <a:r>
              <a:rPr lang="en-US" dirty="0">
                <a:latin typeface="Times New Roman" panose="02020603050405020304" pitchFamily="18" charset="0"/>
                <a:cs typeface="Times New Roman" panose="02020603050405020304" pitchFamily="18" charset="0"/>
              </a:rPr>
              <a:t>, with only </a:t>
            </a:r>
            <a:r>
              <a:rPr lang="en-US" b="1" dirty="0">
                <a:latin typeface="Times New Roman" panose="02020603050405020304" pitchFamily="18" charset="0"/>
                <a:cs typeface="Times New Roman" panose="02020603050405020304" pitchFamily="18" charset="0"/>
              </a:rPr>
              <a:t>95 misclassifications</a:t>
            </a:r>
            <a:r>
              <a:rPr lang="en-US" dirty="0">
                <a:latin typeface="Times New Roman" panose="02020603050405020304" pitchFamily="18" charset="0"/>
                <a:cs typeface="Times New Roman" panose="02020603050405020304" pitchFamily="18" charset="0"/>
              </a:rPr>
              <a:t> (49 NO cases predicted as YES and 46 YES cases predicted as NO). This demonstrates strong overall accuracy and balanced performance across both classes.</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Additionally, the feature contribution analysis shows how different factors influence predictions. For instance, </a:t>
            </a:r>
            <a:r>
              <a:rPr lang="en-US" b="1" dirty="0">
                <a:latin typeface="Times New Roman" panose="02020603050405020304" pitchFamily="18" charset="0"/>
                <a:cs typeface="Times New Roman" panose="02020603050405020304" pitchFamily="18" charset="0"/>
              </a:rPr>
              <a:t>smoking, throat discomfort, and exposure to pollution</a:t>
            </a:r>
            <a:r>
              <a:rPr lang="en-US" dirty="0">
                <a:latin typeface="Times New Roman" panose="02020603050405020304" pitchFamily="18" charset="0"/>
                <a:cs typeface="Times New Roman" panose="02020603050405020304" pitchFamily="18" charset="0"/>
              </a:rPr>
              <a:t> strongly contributed to positive (YES) predictions, while </a:t>
            </a:r>
            <a:r>
              <a:rPr lang="en-US" b="1" dirty="0">
                <a:latin typeface="Times New Roman" panose="02020603050405020304" pitchFamily="18" charset="0"/>
                <a:cs typeface="Times New Roman" panose="02020603050405020304" pitchFamily="18" charset="0"/>
              </a:rPr>
              <a:t>higher energy levels, oxygen saturation, and absence of symptoms</a:t>
            </a:r>
            <a:r>
              <a:rPr lang="en-US" dirty="0">
                <a:latin typeface="Times New Roman" panose="02020603050405020304" pitchFamily="18" charset="0"/>
                <a:cs typeface="Times New Roman" panose="02020603050405020304" pitchFamily="18" charset="0"/>
              </a:rPr>
              <a:t> contributed to negative (NO) predictions.</a:t>
            </a:r>
          </a:p>
        </p:txBody>
      </p:sp>
    </p:spTree>
    <p:extLst>
      <p:ext uri="{BB962C8B-B14F-4D97-AF65-F5344CB8AC3E}">
        <p14:creationId xmlns:p14="http://schemas.microsoft.com/office/powerpoint/2010/main" val="4070528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AB6DD34-FA11-231B-CED1-42D2997C049B}"/>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DBBB8A26-3072-E8E0-8991-3C7E7AA18D0B}"/>
              </a:ext>
            </a:extLst>
          </p:cNvPr>
          <p:cNvSpPr txBox="1">
            <a:spLocks noGrp="1"/>
          </p:cNvSpPr>
          <p:nvPr>
            <p:ph type="title"/>
          </p:nvPr>
        </p:nvSpPr>
        <p:spPr>
          <a:xfrm>
            <a:off x="534259" y="309562"/>
            <a:ext cx="465564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Gantt Chart</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EF4ED9C7-79C2-47BF-FD07-A5BDFF9CE56C}"/>
              </a:ext>
            </a:extLst>
          </p:cNvPr>
          <p:cNvPicPr>
            <a:picLocks noChangeAspect="1"/>
          </p:cNvPicPr>
          <p:nvPr/>
        </p:nvPicPr>
        <p:blipFill>
          <a:blip r:embed="rId4"/>
          <a:stretch>
            <a:fillRect/>
          </a:stretch>
        </p:blipFill>
        <p:spPr>
          <a:xfrm>
            <a:off x="313266" y="1127124"/>
            <a:ext cx="11379200" cy="5294738"/>
          </a:xfrm>
          <a:prstGeom prst="rect">
            <a:avLst/>
          </a:prstGeom>
        </p:spPr>
      </p:pic>
    </p:spTree>
    <p:extLst>
      <p:ext uri="{BB962C8B-B14F-4D97-AF65-F5344CB8AC3E}">
        <p14:creationId xmlns:p14="http://schemas.microsoft.com/office/powerpoint/2010/main" val="36240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EFD0CD23-AABD-A02F-9BF0-D86615FEE0E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82349DA1-B015-F07C-1E70-D5980810FA28}"/>
              </a:ext>
            </a:extLst>
          </p:cNvPr>
          <p:cNvSpPr txBox="1">
            <a:spLocks noGrp="1"/>
          </p:cNvSpPr>
          <p:nvPr>
            <p:ph type="title"/>
          </p:nvPr>
        </p:nvSpPr>
        <p:spPr>
          <a:xfrm>
            <a:off x="534259" y="309562"/>
            <a:ext cx="465564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Tech Stack</a:t>
            </a:r>
            <a:endParaRPr sz="2400" b="1" dirty="0">
              <a:latin typeface="Proxima Nova"/>
              <a:ea typeface="Proxima Nova"/>
              <a:cs typeface="Proxima Nova"/>
              <a:sym typeface="Proxima Nova"/>
            </a:endParaRPr>
          </a:p>
        </p:txBody>
      </p:sp>
      <p:grpSp>
        <p:nvGrpSpPr>
          <p:cNvPr id="60" name="Group 59">
            <a:extLst>
              <a:ext uri="{FF2B5EF4-FFF2-40B4-BE49-F238E27FC236}">
                <a16:creationId xmlns:a16="http://schemas.microsoft.com/office/drawing/2014/main" id="{C6122C4F-C51C-A070-F54F-75CCA2504A81}"/>
              </a:ext>
            </a:extLst>
          </p:cNvPr>
          <p:cNvGrpSpPr/>
          <p:nvPr/>
        </p:nvGrpSpPr>
        <p:grpSpPr>
          <a:xfrm>
            <a:off x="352182" y="1319501"/>
            <a:ext cx="3000618" cy="3726631"/>
            <a:chOff x="352182" y="1319502"/>
            <a:chExt cx="3000618" cy="3320231"/>
          </a:xfrm>
        </p:grpSpPr>
        <p:grpSp>
          <p:nvGrpSpPr>
            <p:cNvPr id="18" name="Group 17">
              <a:extLst>
                <a:ext uri="{FF2B5EF4-FFF2-40B4-BE49-F238E27FC236}">
                  <a16:creationId xmlns:a16="http://schemas.microsoft.com/office/drawing/2014/main" id="{266C0652-3026-157C-0303-26ED3D792928}"/>
                </a:ext>
              </a:extLst>
            </p:cNvPr>
            <p:cNvGrpSpPr/>
            <p:nvPr/>
          </p:nvGrpSpPr>
          <p:grpSpPr>
            <a:xfrm>
              <a:off x="373392" y="1319502"/>
              <a:ext cx="2979408" cy="738664"/>
              <a:chOff x="0" y="20699"/>
              <a:chExt cx="4375639" cy="604800"/>
            </a:xfrm>
          </p:grpSpPr>
          <p:sp>
            <p:nvSpPr>
              <p:cNvPr id="19" name="Rectangle 18">
                <a:extLst>
                  <a:ext uri="{FF2B5EF4-FFF2-40B4-BE49-F238E27FC236}">
                    <a16:creationId xmlns:a16="http://schemas.microsoft.com/office/drawing/2014/main" id="{8BD4A673-7CCC-D618-4DD9-33714E42FEE8}"/>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77382A6-4CEB-973A-CAFA-86F42C5DE134}"/>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defTabSz="800100">
                  <a:lnSpc>
                    <a:spcPct val="90000"/>
                  </a:lnSpc>
                  <a:spcBef>
                    <a:spcPct val="0"/>
                  </a:spcBef>
                  <a:spcAft>
                    <a:spcPct val="35000"/>
                  </a:spcAft>
                </a:pPr>
                <a:r>
                  <a:rPr lang="en-IN" sz="1600" b="1" dirty="0">
                    <a:latin typeface="Times New Roman" panose="02020603050405020304" pitchFamily="18" charset="0"/>
                    <a:cs typeface="Times New Roman" panose="02020603050405020304" pitchFamily="18" charset="0"/>
                  </a:rPr>
                  <a:t>Machine Learning Algorithms</a:t>
                </a:r>
                <a:endParaRPr lang="en-IN" sz="16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64ED00D5-1D68-E7D6-C63F-BD115D074B73}"/>
                </a:ext>
              </a:extLst>
            </p:cNvPr>
            <p:cNvGrpSpPr/>
            <p:nvPr/>
          </p:nvGrpSpPr>
          <p:grpSpPr>
            <a:xfrm>
              <a:off x="352182" y="2105245"/>
              <a:ext cx="3000618" cy="2534488"/>
              <a:chOff x="0" y="625499"/>
              <a:chExt cx="4375639" cy="4611600"/>
            </a:xfrm>
          </p:grpSpPr>
          <p:sp>
            <p:nvSpPr>
              <p:cNvPr id="22" name="Rectangle 21">
                <a:extLst>
                  <a:ext uri="{FF2B5EF4-FFF2-40B4-BE49-F238E27FC236}">
                    <a16:creationId xmlns:a16="http://schemas.microsoft.com/office/drawing/2014/main" id="{DCFAB8C3-E02C-FFD2-A270-7DC0BA48E914}"/>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F79830EF-58AD-D92C-F79B-1FBDA97D9982}"/>
                  </a:ext>
                </a:extLst>
              </p:cNvPr>
              <p:cNvSpPr txBox="1"/>
              <p:nvPr/>
            </p:nvSpPr>
            <p:spPr>
              <a:xfrm>
                <a:off x="0" y="625499"/>
                <a:ext cx="4375639"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endParaRPr lang="en-US" sz="1600" kern="1200" dirty="0">
                  <a:latin typeface="Times New Roman" panose="02020603050405020304" pitchFamily="18" charset="0"/>
                  <a:cs typeface="Times New Roman" panose="02020603050405020304" pitchFamily="18" charset="0"/>
                </a:endParaRPr>
              </a:p>
            </p:txBody>
          </p:sp>
        </p:grpSp>
      </p:grpSp>
      <p:sp>
        <p:nvSpPr>
          <p:cNvPr id="25" name="TextBox 24">
            <a:extLst>
              <a:ext uri="{FF2B5EF4-FFF2-40B4-BE49-F238E27FC236}">
                <a16:creationId xmlns:a16="http://schemas.microsoft.com/office/drawing/2014/main" id="{8A2B85E9-CE5E-6A3D-BF66-DF62702AF22B}"/>
              </a:ext>
            </a:extLst>
          </p:cNvPr>
          <p:cNvSpPr txBox="1"/>
          <p:nvPr/>
        </p:nvSpPr>
        <p:spPr>
          <a:xfrm>
            <a:off x="476852" y="2279533"/>
            <a:ext cx="2962410" cy="2462213"/>
          </a:xfrm>
          <a:prstGeom prst="rect">
            <a:avLst/>
          </a:prstGeom>
          <a:noFill/>
        </p:spPr>
        <p:txBody>
          <a:bodyPr wrap="square">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Random Forest</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Logistic Regression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Gradient Boosting</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AdaBoost</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Support Vector Machine (SVM)</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K-Nearest Neighbours (KNN)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Naive Bayes</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Neural Network</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Decision Tree</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CNN Architectures: DenseNet121, ResNet50, EfficientNet-B0</a:t>
            </a:r>
          </a:p>
        </p:txBody>
      </p:sp>
      <p:grpSp>
        <p:nvGrpSpPr>
          <p:cNvPr id="26" name="Group 25">
            <a:extLst>
              <a:ext uri="{FF2B5EF4-FFF2-40B4-BE49-F238E27FC236}">
                <a16:creationId xmlns:a16="http://schemas.microsoft.com/office/drawing/2014/main" id="{14DDF6E4-3E14-A4C6-B6D6-96B369DF675D}"/>
              </a:ext>
            </a:extLst>
          </p:cNvPr>
          <p:cNvGrpSpPr/>
          <p:nvPr/>
        </p:nvGrpSpPr>
        <p:grpSpPr>
          <a:xfrm>
            <a:off x="3633059" y="1319502"/>
            <a:ext cx="2979408" cy="738664"/>
            <a:chOff x="0" y="20699"/>
            <a:chExt cx="4375639" cy="604800"/>
          </a:xfrm>
        </p:grpSpPr>
        <p:sp>
          <p:nvSpPr>
            <p:cNvPr id="27" name="Rectangle 26">
              <a:extLst>
                <a:ext uri="{FF2B5EF4-FFF2-40B4-BE49-F238E27FC236}">
                  <a16:creationId xmlns:a16="http://schemas.microsoft.com/office/drawing/2014/main" id="{6DC47AC2-ED9A-647F-E522-B8508D11B017}"/>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416DA7B2-AE98-223B-9571-060920D6E558}"/>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buNone/>
              </a:pPr>
              <a:r>
                <a:rPr lang="en-US" sz="1600" b="1" dirty="0">
                  <a:latin typeface="Times New Roman" panose="02020603050405020304" pitchFamily="18" charset="0"/>
                  <a:cs typeface="Times New Roman" panose="02020603050405020304" pitchFamily="18" charset="0"/>
                </a:rPr>
                <a:t>Explainable AI Framework</a:t>
              </a:r>
              <a:endParaRPr lang="en-US" sz="1600" dirty="0">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455AD8B2-518F-F13A-3C3C-00BCA2018139}"/>
              </a:ext>
            </a:extLst>
          </p:cNvPr>
          <p:cNvGrpSpPr/>
          <p:nvPr/>
        </p:nvGrpSpPr>
        <p:grpSpPr>
          <a:xfrm>
            <a:off x="3611849" y="2094663"/>
            <a:ext cx="3000618" cy="679108"/>
            <a:chOff x="0" y="625499"/>
            <a:chExt cx="4375639" cy="4611600"/>
          </a:xfrm>
        </p:grpSpPr>
        <p:sp>
          <p:nvSpPr>
            <p:cNvPr id="30" name="Rectangle 29">
              <a:extLst>
                <a:ext uri="{FF2B5EF4-FFF2-40B4-BE49-F238E27FC236}">
                  <a16:creationId xmlns:a16="http://schemas.microsoft.com/office/drawing/2014/main" id="{B3AED016-507B-BCB5-A27A-628A7AFD2163}"/>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TextBox 30">
              <a:extLst>
                <a:ext uri="{FF2B5EF4-FFF2-40B4-BE49-F238E27FC236}">
                  <a16:creationId xmlns:a16="http://schemas.microsoft.com/office/drawing/2014/main" id="{6E4B1E9E-8586-A3CE-62D4-BA926B692804}"/>
                </a:ext>
              </a:extLst>
            </p:cNvPr>
            <p:cNvSpPr txBox="1"/>
            <p:nvPr/>
          </p:nvSpPr>
          <p:spPr>
            <a:xfrm>
              <a:off x="0" y="625499"/>
              <a:ext cx="4375639"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endParaRPr lang="en-US" sz="1600" kern="12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53E4BD7E-58B9-5601-D158-1F8F7E3C0601}"/>
              </a:ext>
            </a:extLst>
          </p:cNvPr>
          <p:cNvSpPr txBox="1"/>
          <p:nvPr/>
        </p:nvSpPr>
        <p:spPr>
          <a:xfrm>
            <a:off x="3772328" y="2159282"/>
            <a:ext cx="2560739" cy="523220"/>
          </a:xfrm>
          <a:prstGeom prst="rect">
            <a:avLst/>
          </a:prstGeom>
          <a:noFill/>
        </p:spPr>
        <p:txBody>
          <a:bodyPr wrap="square">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SHAP (SHapley Additive exPlanations)</a:t>
            </a:r>
          </a:p>
        </p:txBody>
      </p:sp>
      <p:grpSp>
        <p:nvGrpSpPr>
          <p:cNvPr id="34" name="Group 33">
            <a:extLst>
              <a:ext uri="{FF2B5EF4-FFF2-40B4-BE49-F238E27FC236}">
                <a16:creationId xmlns:a16="http://schemas.microsoft.com/office/drawing/2014/main" id="{0D4ECF30-9F73-63E9-C90A-4CB9D4F8822B}"/>
              </a:ext>
            </a:extLst>
          </p:cNvPr>
          <p:cNvGrpSpPr/>
          <p:nvPr/>
        </p:nvGrpSpPr>
        <p:grpSpPr>
          <a:xfrm>
            <a:off x="6832599" y="1328215"/>
            <a:ext cx="2345267" cy="738664"/>
            <a:chOff x="0" y="20699"/>
            <a:chExt cx="4375639" cy="604800"/>
          </a:xfrm>
        </p:grpSpPr>
        <p:sp>
          <p:nvSpPr>
            <p:cNvPr id="35" name="Rectangle 34">
              <a:extLst>
                <a:ext uri="{FF2B5EF4-FFF2-40B4-BE49-F238E27FC236}">
                  <a16:creationId xmlns:a16="http://schemas.microsoft.com/office/drawing/2014/main" id="{35D15E35-5959-2E85-F02D-B905F3DC9CC2}"/>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7D2E3B5F-8A76-848C-F165-8F35E6816363}"/>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buNone/>
              </a:pPr>
              <a:r>
                <a:rPr lang="en-IN" sz="1600" b="1" dirty="0">
                  <a:latin typeface="Times New Roman" panose="02020603050405020304" pitchFamily="18" charset="0"/>
                  <a:cs typeface="Times New Roman" panose="02020603050405020304" pitchFamily="18" charset="0"/>
                </a:rPr>
                <a:t>Programming Language</a:t>
              </a:r>
              <a:endParaRPr lang="en-IN" sz="1600" dirty="0">
                <a:latin typeface="Times New Roman" panose="02020603050405020304" pitchFamily="18"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B397F58A-1438-FFEB-F5F3-DB9FC47DC524}"/>
              </a:ext>
            </a:extLst>
          </p:cNvPr>
          <p:cNvGrpSpPr/>
          <p:nvPr/>
        </p:nvGrpSpPr>
        <p:grpSpPr>
          <a:xfrm>
            <a:off x="6832599" y="2105245"/>
            <a:ext cx="2353733" cy="679108"/>
            <a:chOff x="0" y="625499"/>
            <a:chExt cx="4375639" cy="4611600"/>
          </a:xfrm>
        </p:grpSpPr>
        <p:sp>
          <p:nvSpPr>
            <p:cNvPr id="38" name="Rectangle 37">
              <a:extLst>
                <a:ext uri="{FF2B5EF4-FFF2-40B4-BE49-F238E27FC236}">
                  <a16:creationId xmlns:a16="http://schemas.microsoft.com/office/drawing/2014/main" id="{8B07E8E1-C51D-0B51-340B-DD1F6ADC0D9D}"/>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TextBox 38">
              <a:extLst>
                <a:ext uri="{FF2B5EF4-FFF2-40B4-BE49-F238E27FC236}">
                  <a16:creationId xmlns:a16="http://schemas.microsoft.com/office/drawing/2014/main" id="{ABDE1A90-CE82-499C-B869-40437EE87F9C}"/>
                </a:ext>
              </a:extLst>
            </p:cNvPr>
            <p:cNvSpPr txBox="1"/>
            <p:nvPr/>
          </p:nvSpPr>
          <p:spPr>
            <a:xfrm>
              <a:off x="0" y="625499"/>
              <a:ext cx="4375639" cy="26142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defTabSz="711200">
                <a:lnSpc>
                  <a:spcPct val="90000"/>
                </a:lnSpc>
                <a:spcBef>
                  <a:spcPct val="0"/>
                </a:spcBef>
                <a:spcAft>
                  <a:spcPct val="15000"/>
                </a:spcAf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Python</a:t>
              </a:r>
            </a:p>
            <a:p>
              <a:pPr lvl="1" algn="l" defTabSz="711200">
                <a:lnSpc>
                  <a:spcPct val="90000"/>
                </a:lnSpc>
                <a:spcBef>
                  <a:spcPct val="0"/>
                </a:spcBef>
                <a:spcAft>
                  <a:spcPct val="15000"/>
                </a:spcAft>
              </a:pPr>
              <a:endParaRPr lang="en-US" sz="1600" kern="1200" dirty="0">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3DC79607-FC1A-FE11-33FF-2E4441307FF6}"/>
              </a:ext>
            </a:extLst>
          </p:cNvPr>
          <p:cNvGrpSpPr/>
          <p:nvPr/>
        </p:nvGrpSpPr>
        <p:grpSpPr>
          <a:xfrm>
            <a:off x="9381066" y="1328215"/>
            <a:ext cx="2345267" cy="738664"/>
            <a:chOff x="0" y="20699"/>
            <a:chExt cx="4375639" cy="604800"/>
          </a:xfrm>
        </p:grpSpPr>
        <p:sp>
          <p:nvSpPr>
            <p:cNvPr id="41" name="Rectangle 40">
              <a:extLst>
                <a:ext uri="{FF2B5EF4-FFF2-40B4-BE49-F238E27FC236}">
                  <a16:creationId xmlns:a16="http://schemas.microsoft.com/office/drawing/2014/main" id="{A7C98E8A-5E72-7F1B-2BDD-FBA651354744}"/>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2" name="TextBox 41">
              <a:extLst>
                <a:ext uri="{FF2B5EF4-FFF2-40B4-BE49-F238E27FC236}">
                  <a16:creationId xmlns:a16="http://schemas.microsoft.com/office/drawing/2014/main" id="{86618F08-B028-20D4-A097-FBA5140FEE1F}"/>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buNone/>
              </a:pPr>
              <a:r>
                <a:rPr lang="en-US" sz="1600" b="1" dirty="0">
                  <a:latin typeface="Times New Roman" panose="02020603050405020304" pitchFamily="18" charset="0"/>
                  <a:cs typeface="Times New Roman" panose="02020603050405020304" pitchFamily="18" charset="0"/>
                </a:rPr>
                <a:t>Libraries &amp; Tools</a:t>
              </a:r>
              <a:endParaRPr lang="en-US" sz="1600" dirty="0">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79F8F460-D009-D7FC-0617-FB6A637AA0AC}"/>
              </a:ext>
            </a:extLst>
          </p:cNvPr>
          <p:cNvGrpSpPr/>
          <p:nvPr/>
        </p:nvGrpSpPr>
        <p:grpSpPr>
          <a:xfrm>
            <a:off x="9381066" y="2066879"/>
            <a:ext cx="2353733" cy="1362121"/>
            <a:chOff x="0" y="625499"/>
            <a:chExt cx="4375639" cy="4611600"/>
          </a:xfrm>
        </p:grpSpPr>
        <p:sp>
          <p:nvSpPr>
            <p:cNvPr id="44" name="Rectangle 43">
              <a:extLst>
                <a:ext uri="{FF2B5EF4-FFF2-40B4-BE49-F238E27FC236}">
                  <a16:creationId xmlns:a16="http://schemas.microsoft.com/office/drawing/2014/main" id="{C8420394-B3C1-8CBA-E0C8-979810F2D296}"/>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5" name="TextBox 44">
              <a:extLst>
                <a:ext uri="{FF2B5EF4-FFF2-40B4-BE49-F238E27FC236}">
                  <a16:creationId xmlns:a16="http://schemas.microsoft.com/office/drawing/2014/main" id="{E8522EA5-B051-9EF7-B586-6A6FA8ECDC4F}"/>
                </a:ext>
              </a:extLst>
            </p:cNvPr>
            <p:cNvSpPr txBox="1"/>
            <p:nvPr/>
          </p:nvSpPr>
          <p:spPr>
            <a:xfrm>
              <a:off x="0" y="625499"/>
              <a:ext cx="4375639" cy="26142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Scikit-learn</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Matplotlib / Seaborn (for data visualization)</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Pandas, NumPy (for data processing)</a:t>
              </a:r>
            </a:p>
            <a:p>
              <a:pPr lvl="1" algn="l" defTabSz="711200">
                <a:lnSpc>
                  <a:spcPct val="90000"/>
                </a:lnSpc>
                <a:spcBef>
                  <a:spcPct val="0"/>
                </a:spcBef>
                <a:spcAft>
                  <a:spcPct val="15000"/>
                </a:spcAft>
              </a:pPr>
              <a:endParaRPr lang="en-US" sz="1600" kern="1200" dirty="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8BBF724E-8B63-7FAC-F7D6-8000185AC873}"/>
              </a:ext>
            </a:extLst>
          </p:cNvPr>
          <p:cNvGrpSpPr/>
          <p:nvPr/>
        </p:nvGrpSpPr>
        <p:grpSpPr>
          <a:xfrm>
            <a:off x="3611849" y="2927081"/>
            <a:ext cx="2979408" cy="738664"/>
            <a:chOff x="0" y="20699"/>
            <a:chExt cx="4375639" cy="604800"/>
          </a:xfrm>
        </p:grpSpPr>
        <p:sp>
          <p:nvSpPr>
            <p:cNvPr id="47" name="Rectangle 46">
              <a:extLst>
                <a:ext uri="{FF2B5EF4-FFF2-40B4-BE49-F238E27FC236}">
                  <a16:creationId xmlns:a16="http://schemas.microsoft.com/office/drawing/2014/main" id="{B50767DF-C98A-394F-CFCB-2F55684D70AF}"/>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8" name="TextBox 47">
              <a:extLst>
                <a:ext uri="{FF2B5EF4-FFF2-40B4-BE49-F238E27FC236}">
                  <a16:creationId xmlns:a16="http://schemas.microsoft.com/office/drawing/2014/main" id="{D1CA9982-E2C3-CF94-B828-F210DE4275F5}"/>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buNone/>
              </a:pPr>
              <a:r>
                <a:rPr lang="en-US" sz="1600" b="1" dirty="0">
                  <a:latin typeface="Times New Roman" panose="02020603050405020304" pitchFamily="18" charset="0"/>
                  <a:cs typeface="Times New Roman" panose="02020603050405020304" pitchFamily="18" charset="0"/>
                </a:rPr>
                <a:t>Image Processing &amp; Deep Learning (for CT scans)</a:t>
              </a:r>
              <a:endParaRPr lang="en-US" sz="1600" dirty="0">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8ED77FEC-FD27-8EA7-652E-06F52F324AAB}"/>
              </a:ext>
            </a:extLst>
          </p:cNvPr>
          <p:cNvGrpSpPr/>
          <p:nvPr/>
        </p:nvGrpSpPr>
        <p:grpSpPr>
          <a:xfrm>
            <a:off x="3599149" y="3701073"/>
            <a:ext cx="3013318" cy="1156717"/>
            <a:chOff x="0" y="625499"/>
            <a:chExt cx="4375639" cy="4611600"/>
          </a:xfrm>
        </p:grpSpPr>
        <p:sp>
          <p:nvSpPr>
            <p:cNvPr id="50" name="Rectangle 49">
              <a:extLst>
                <a:ext uri="{FF2B5EF4-FFF2-40B4-BE49-F238E27FC236}">
                  <a16:creationId xmlns:a16="http://schemas.microsoft.com/office/drawing/2014/main" id="{EA16CC9B-9948-4142-9B28-C2C16CCC2CB7}"/>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1" name="TextBox 50">
              <a:extLst>
                <a:ext uri="{FF2B5EF4-FFF2-40B4-BE49-F238E27FC236}">
                  <a16:creationId xmlns:a16="http://schemas.microsoft.com/office/drawing/2014/main" id="{64AC7CE2-5667-F886-766C-3957B680F07D}"/>
                </a:ext>
              </a:extLst>
            </p:cNvPr>
            <p:cNvSpPr txBox="1"/>
            <p:nvPr/>
          </p:nvSpPr>
          <p:spPr>
            <a:xfrm>
              <a:off x="0" y="625499"/>
              <a:ext cx="4375639"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endParaRPr lang="en-US" sz="1600" kern="1200" dirty="0">
                <a:latin typeface="Times New Roman" panose="02020603050405020304" pitchFamily="18" charset="0"/>
                <a:cs typeface="Times New Roman" panose="02020603050405020304" pitchFamily="18" charset="0"/>
              </a:endParaRPr>
            </a:p>
          </p:txBody>
        </p:sp>
      </p:grpSp>
      <p:sp>
        <p:nvSpPr>
          <p:cNvPr id="53" name="TextBox 52">
            <a:extLst>
              <a:ext uri="{FF2B5EF4-FFF2-40B4-BE49-F238E27FC236}">
                <a16:creationId xmlns:a16="http://schemas.microsoft.com/office/drawing/2014/main" id="{62D9525B-40BA-BCB7-4EB4-D80B7A6E3E20}"/>
              </a:ext>
            </a:extLst>
          </p:cNvPr>
          <p:cNvSpPr txBox="1"/>
          <p:nvPr/>
        </p:nvSpPr>
        <p:spPr>
          <a:xfrm>
            <a:off x="3718662" y="3703438"/>
            <a:ext cx="2668069" cy="954107"/>
          </a:xfrm>
          <a:prstGeom prst="rect">
            <a:avLst/>
          </a:prstGeom>
          <a:noFill/>
        </p:spPr>
        <p:txBody>
          <a:bodyPr wrap="square">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OpenCV</a:t>
            </a:r>
          </a:p>
          <a:p>
            <a:pPr marL="285750" indent="-285750">
              <a:buFont typeface="Wingdings" panose="05000000000000000000" pitchFamily="2" charset="2"/>
              <a:buChar char="§"/>
            </a:pPr>
            <a:r>
              <a:rPr lang="en-US" altLang="en-US" dirty="0">
                <a:solidFill>
                  <a:schemeClr val="tx1"/>
                </a:solidFill>
                <a:latin typeface="Times New Roman" panose="02020603050405020304" pitchFamily="18" charset="0"/>
                <a:cs typeface="Times New Roman" panose="02020603050405020304" pitchFamily="18" charset="0"/>
              </a:rPr>
              <a:t>TensorFlow / Keras </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Grad-CAM (for visual explainability in CNNs)</a:t>
            </a:r>
            <a:endParaRPr lang="en-US" altLang="en-US" dirty="0">
              <a:solidFill>
                <a:schemeClr val="tx1"/>
              </a:solidFill>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E467E2DE-4ABD-D6EF-6C3D-69D274235651}"/>
              </a:ext>
            </a:extLst>
          </p:cNvPr>
          <p:cNvGrpSpPr/>
          <p:nvPr/>
        </p:nvGrpSpPr>
        <p:grpSpPr>
          <a:xfrm>
            <a:off x="6824133" y="2927081"/>
            <a:ext cx="2353733" cy="736231"/>
            <a:chOff x="0" y="20699"/>
            <a:chExt cx="4375639" cy="604800"/>
          </a:xfrm>
        </p:grpSpPr>
        <p:sp>
          <p:nvSpPr>
            <p:cNvPr id="55" name="Rectangle 54">
              <a:extLst>
                <a:ext uri="{FF2B5EF4-FFF2-40B4-BE49-F238E27FC236}">
                  <a16:creationId xmlns:a16="http://schemas.microsoft.com/office/drawing/2014/main" id="{989F275B-2CFD-2BD6-9E87-99112AA8A9F6}"/>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6" name="TextBox 55">
              <a:extLst>
                <a:ext uri="{FF2B5EF4-FFF2-40B4-BE49-F238E27FC236}">
                  <a16:creationId xmlns:a16="http://schemas.microsoft.com/office/drawing/2014/main" id="{C18A33DE-1F02-2450-99B4-4D6531FDFE2B}"/>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r>
                <a:rPr lang="en-US" sz="1600" b="1" dirty="0">
                  <a:latin typeface="Times New Roman" panose="02020603050405020304" pitchFamily="18" charset="0"/>
                  <a:cs typeface="Times New Roman" panose="02020603050405020304" pitchFamily="18" charset="0"/>
                </a:rPr>
                <a:t>Dataset Source</a:t>
              </a:r>
              <a:endParaRPr lang="en-US" sz="1600" dirty="0">
                <a:latin typeface="Times New Roman" panose="02020603050405020304" pitchFamily="18"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71744D00-A5E3-F55D-1D44-8FF6975B7B68}"/>
              </a:ext>
            </a:extLst>
          </p:cNvPr>
          <p:cNvGrpSpPr/>
          <p:nvPr/>
        </p:nvGrpSpPr>
        <p:grpSpPr>
          <a:xfrm>
            <a:off x="6832599" y="3701073"/>
            <a:ext cx="2353733" cy="1156717"/>
            <a:chOff x="0" y="625499"/>
            <a:chExt cx="4375639" cy="4611600"/>
          </a:xfrm>
        </p:grpSpPr>
        <p:sp>
          <p:nvSpPr>
            <p:cNvPr id="58" name="Rectangle 57">
              <a:extLst>
                <a:ext uri="{FF2B5EF4-FFF2-40B4-BE49-F238E27FC236}">
                  <a16:creationId xmlns:a16="http://schemas.microsoft.com/office/drawing/2014/main" id="{3F8A0CCD-DAE7-32E9-113A-28F28959F124}"/>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9" name="TextBox 58">
              <a:extLst>
                <a:ext uri="{FF2B5EF4-FFF2-40B4-BE49-F238E27FC236}">
                  <a16:creationId xmlns:a16="http://schemas.microsoft.com/office/drawing/2014/main" id="{9DA20E93-3129-7834-170A-1286ED503C90}"/>
                </a:ext>
              </a:extLst>
            </p:cNvPr>
            <p:cNvSpPr txBox="1"/>
            <p:nvPr/>
          </p:nvSpPr>
          <p:spPr>
            <a:xfrm>
              <a:off x="0" y="625499"/>
              <a:ext cx="4375639" cy="26142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1" indent="-285750" defTabSz="711200">
                <a:lnSpc>
                  <a:spcPct val="90000"/>
                </a:lnSpc>
                <a:spcBef>
                  <a:spcPct val="0"/>
                </a:spcBef>
                <a:spcAft>
                  <a:spcPct val="150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Kaggle (Text-based + CT Scan Image Dataset)</a:t>
              </a:r>
            </a:p>
            <a:p>
              <a:pPr lvl="1" algn="l" defTabSz="711200">
                <a:lnSpc>
                  <a:spcPct val="90000"/>
                </a:lnSpc>
                <a:spcBef>
                  <a:spcPct val="0"/>
                </a:spcBef>
                <a:spcAft>
                  <a:spcPct val="15000"/>
                </a:spcAft>
              </a:pPr>
              <a:endParaRPr lang="en-US" kern="1200" dirty="0">
                <a:latin typeface="Times New Roman" panose="020206030504050203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E7E83A98-FC30-AFD9-7738-A51C473246EA}"/>
              </a:ext>
            </a:extLst>
          </p:cNvPr>
          <p:cNvGrpSpPr/>
          <p:nvPr/>
        </p:nvGrpSpPr>
        <p:grpSpPr>
          <a:xfrm>
            <a:off x="9406464" y="3577721"/>
            <a:ext cx="2345267" cy="738664"/>
            <a:chOff x="0" y="20699"/>
            <a:chExt cx="4375639" cy="604800"/>
          </a:xfrm>
        </p:grpSpPr>
        <p:sp>
          <p:nvSpPr>
            <p:cNvPr id="3" name="Rectangle 2">
              <a:extLst>
                <a:ext uri="{FF2B5EF4-FFF2-40B4-BE49-F238E27FC236}">
                  <a16:creationId xmlns:a16="http://schemas.microsoft.com/office/drawing/2014/main" id="{FF6E03F8-2BEF-321F-D555-2C430D71A243}"/>
                </a:ext>
              </a:extLst>
            </p:cNvPr>
            <p:cNvSpPr/>
            <p:nvPr/>
          </p:nvSpPr>
          <p:spPr>
            <a:xfrm>
              <a:off x="0" y="20699"/>
              <a:ext cx="4375639" cy="6048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383D964E-4EC3-BEBA-F2DC-4476023E84B4}"/>
                </a:ext>
              </a:extLst>
            </p:cNvPr>
            <p:cNvSpPr txBox="1"/>
            <p:nvPr/>
          </p:nvSpPr>
          <p:spPr>
            <a:xfrm>
              <a:off x="0" y="20699"/>
              <a:ext cx="4375639" cy="604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buNone/>
              </a:pPr>
              <a:r>
                <a:rPr lang="en-US" sz="1600" b="1" dirty="0">
                  <a:latin typeface="Times New Roman" panose="02020603050405020304" pitchFamily="18" charset="0"/>
                  <a:cs typeface="Times New Roman" panose="02020603050405020304" pitchFamily="18" charset="0"/>
                </a:rPr>
                <a:t>Frontend &amp; Backend tools</a:t>
              </a:r>
              <a:endParaRPr lang="en-US" sz="1600" dirty="0">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BBA46535-D8BE-C8A8-E486-A47A4C137431}"/>
              </a:ext>
            </a:extLst>
          </p:cNvPr>
          <p:cNvGrpSpPr/>
          <p:nvPr/>
        </p:nvGrpSpPr>
        <p:grpSpPr>
          <a:xfrm>
            <a:off x="9406464" y="4365071"/>
            <a:ext cx="2353733" cy="1019729"/>
            <a:chOff x="0" y="625499"/>
            <a:chExt cx="4375639" cy="4611600"/>
          </a:xfrm>
        </p:grpSpPr>
        <p:sp>
          <p:nvSpPr>
            <p:cNvPr id="6" name="Rectangle 5">
              <a:extLst>
                <a:ext uri="{FF2B5EF4-FFF2-40B4-BE49-F238E27FC236}">
                  <a16:creationId xmlns:a16="http://schemas.microsoft.com/office/drawing/2014/main" id="{B1491CC9-3505-9D58-581A-E79EA766C191}"/>
                </a:ext>
              </a:extLst>
            </p:cNvPr>
            <p:cNvSpPr/>
            <p:nvPr/>
          </p:nvSpPr>
          <p:spPr>
            <a:xfrm>
              <a:off x="0" y="625499"/>
              <a:ext cx="4375639"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TextBox 6">
              <a:extLst>
                <a:ext uri="{FF2B5EF4-FFF2-40B4-BE49-F238E27FC236}">
                  <a16:creationId xmlns:a16="http://schemas.microsoft.com/office/drawing/2014/main" id="{84D400C2-2AAE-4757-E09F-D06600FC8310}"/>
                </a:ext>
              </a:extLst>
            </p:cNvPr>
            <p:cNvSpPr txBox="1"/>
            <p:nvPr/>
          </p:nvSpPr>
          <p:spPr>
            <a:xfrm>
              <a:off x="0" y="625499"/>
              <a:ext cx="4375639" cy="26142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FastAPI </a:t>
              </a:r>
              <a:r>
                <a:rPr lang="en-IN" dirty="0">
                  <a:latin typeface="Times New Roman" panose="02020603050405020304" pitchFamily="18" charset="0"/>
                  <a:cs typeface="Times New Roman" panose="02020603050405020304" pitchFamily="18" charset="0"/>
                </a:rPr>
                <a:t>(backend integration)</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ReactJS </a:t>
              </a:r>
              <a:r>
                <a:rPr lang="en-IN" dirty="0">
                  <a:latin typeface="Times New Roman" panose="02020603050405020304" pitchFamily="18" charset="0"/>
                  <a:cs typeface="Times New Roman" panose="02020603050405020304" pitchFamily="18" charset="0"/>
                </a:rPr>
                <a:t>(frontend developed)</a:t>
              </a:r>
              <a:r>
                <a:rPr lang="en-US" dirty="0">
                  <a:latin typeface="Times New Roman" panose="02020603050405020304" pitchFamily="18" charset="0"/>
                  <a:cs typeface="Times New Roman" panose="02020603050405020304" pitchFamily="18" charset="0"/>
                </a:rPr>
                <a:t> </a:t>
              </a:r>
            </a:p>
            <a:p>
              <a:pPr lvl="1" algn="l" defTabSz="711200">
                <a:lnSpc>
                  <a:spcPct val="90000"/>
                </a:lnSpc>
                <a:spcBef>
                  <a:spcPct val="0"/>
                </a:spcBef>
                <a:spcAft>
                  <a:spcPct val="15000"/>
                </a:spcAft>
              </a:pPr>
              <a:endParaRPr lang="en-US" sz="1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28952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0658FBA-82D4-70ED-6691-6D8D0DB45ED4}"/>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6706876-08BE-4790-5087-299E2CCF4203}"/>
              </a:ext>
            </a:extLst>
          </p:cNvPr>
          <p:cNvSpPr txBox="1">
            <a:spLocks noGrp="1"/>
          </p:cNvSpPr>
          <p:nvPr>
            <p:ph type="title"/>
          </p:nvPr>
        </p:nvSpPr>
        <p:spPr>
          <a:xfrm>
            <a:off x="534259" y="309562"/>
            <a:ext cx="465564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Second Phase Works</a:t>
            </a:r>
            <a:endParaRPr sz="2400" b="1" dirty="0">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44350287-2027-1063-A8F5-34EF3AB7093B}"/>
              </a:ext>
            </a:extLst>
          </p:cNvPr>
          <p:cNvSpPr txBox="1"/>
          <p:nvPr/>
        </p:nvSpPr>
        <p:spPr>
          <a:xfrm>
            <a:off x="414866" y="1490133"/>
            <a:ext cx="7636934" cy="3754874"/>
          </a:xfrm>
          <a:prstGeom prst="rect">
            <a:avLst/>
          </a:prstGeom>
          <a:noFill/>
        </p:spPr>
        <p:txBody>
          <a:bodyPr wrap="square" rtlCol="0">
            <a:spAutoFit/>
          </a:bodyPr>
          <a:lstStyle/>
          <a:p>
            <a:pPr marL="285750" lvl="0" indent="-285750" eaLnBrk="0" fontAlgn="base" hangingPunct="0">
              <a:spcBef>
                <a:spcPct val="0"/>
              </a:spcBef>
              <a:spcAft>
                <a:spcPct val="0"/>
              </a:spcAft>
              <a:buClrTx/>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CT Scan Image Training</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We will using deep learning techniques to extract meaningful patterns, followed by fine-tuning and evaluation.</a:t>
            </a:r>
            <a:endParaRPr lang="en-US" altLang="en-US" b="1" dirty="0">
              <a:solidFill>
                <a:schemeClr val="tx1"/>
              </a:solidFill>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Wingdings" panose="05000000000000000000" pitchFamily="2" charset="2"/>
              <a:buChar char="§"/>
            </a:pPr>
            <a:endParaRPr lang="en-US" altLang="en-US" b="1" dirty="0">
              <a:solidFill>
                <a:schemeClr val="tx1"/>
              </a:solidFill>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Wingdings" panose="05000000000000000000" pitchFamily="2" charset="2"/>
              <a:buChar char="§"/>
            </a:pPr>
            <a:r>
              <a:rPr lang="en-US" altLang="en-US" b="1" dirty="0">
                <a:solidFill>
                  <a:schemeClr val="tx1"/>
                </a:solidFill>
                <a:latin typeface="Times New Roman" panose="02020603050405020304" pitchFamily="18" charset="0"/>
                <a:cs typeface="Times New Roman" panose="02020603050405020304" pitchFamily="18" charset="0"/>
              </a:rPr>
              <a:t>Model Combination Experiments</a:t>
            </a:r>
            <a:br>
              <a:rPr lang="en-US" altLang="en-US" dirty="0">
                <a:solidFill>
                  <a:schemeClr val="tx1"/>
                </a:solidFill>
                <a:latin typeface="Times New Roman" panose="02020603050405020304" pitchFamily="18" charset="0"/>
                <a:cs typeface="Times New Roman" panose="02020603050405020304" pitchFamily="18" charset="0"/>
              </a:rPr>
            </a:br>
            <a:r>
              <a:rPr lang="en-US" altLang="en-US" dirty="0">
                <a:solidFill>
                  <a:schemeClr val="tx1"/>
                </a:solidFill>
                <a:latin typeface="Times New Roman" panose="02020603050405020304" pitchFamily="18" charset="0"/>
                <a:cs typeface="Times New Roman" panose="02020603050405020304" pitchFamily="18" charset="0"/>
              </a:rPr>
              <a:t>We plan to experiment with different combinations of machine learning models to explore whether ensemble or hybrid approaches can yield higher accuracy than our current best-performing model.</a:t>
            </a:r>
          </a:p>
          <a:p>
            <a:pPr marL="285750" lvl="0" indent="-285750" eaLnBrk="0" fontAlgn="base" hangingPunct="0">
              <a:spcBef>
                <a:spcPct val="0"/>
              </a:spcBef>
              <a:spcAft>
                <a:spcPct val="0"/>
              </a:spcAft>
              <a:buClrTx/>
              <a:buFont typeface="Wingdings" panose="05000000000000000000" pitchFamily="2" charset="2"/>
              <a:buChar char="§"/>
            </a:pPr>
            <a:endParaRPr lang="en-US" altLang="en-US" dirty="0">
              <a:solidFill>
                <a:schemeClr val="tx1"/>
              </a:solidFill>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Wingdings" panose="05000000000000000000" pitchFamily="2" charset="2"/>
              <a:buChar char="§"/>
            </a:pPr>
            <a:r>
              <a:rPr lang="en-US" altLang="en-US" b="1" dirty="0">
                <a:solidFill>
                  <a:schemeClr val="tx1"/>
                </a:solidFill>
                <a:latin typeface="Times New Roman" panose="02020603050405020304" pitchFamily="18" charset="0"/>
                <a:cs typeface="Times New Roman" panose="02020603050405020304" pitchFamily="18" charset="0"/>
              </a:rPr>
              <a:t>Multimodal Model Integration</a:t>
            </a:r>
            <a:br>
              <a:rPr lang="en-US" altLang="en-US" dirty="0">
                <a:solidFill>
                  <a:schemeClr val="tx1"/>
                </a:solidFill>
                <a:latin typeface="Times New Roman" panose="02020603050405020304" pitchFamily="18" charset="0"/>
                <a:cs typeface="Times New Roman" panose="02020603050405020304" pitchFamily="18" charset="0"/>
              </a:rPr>
            </a:br>
            <a:r>
              <a:rPr lang="en-US" altLang="en-US" dirty="0">
                <a:solidFill>
                  <a:schemeClr val="tx1"/>
                </a:solidFill>
                <a:latin typeface="Times New Roman" panose="02020603050405020304" pitchFamily="18" charset="0"/>
                <a:cs typeface="Times New Roman" panose="02020603050405020304" pitchFamily="18" charset="0"/>
              </a:rPr>
              <a:t>We aim to combine the CT scan image-based model with the text-based model to build a comprehensive, multimodal prediction system. This integrated approach is expected to enhance performance by capturing both visual and clinical data patterns.</a:t>
            </a:r>
          </a:p>
          <a:p>
            <a:pPr marL="285750" lvl="0" indent="-285750" eaLnBrk="0" fontAlgn="base" hangingPunct="0">
              <a:spcBef>
                <a:spcPct val="0"/>
              </a:spcBef>
              <a:spcAft>
                <a:spcPct val="0"/>
              </a:spcAft>
              <a:buClrTx/>
              <a:buFont typeface="Wingdings" panose="05000000000000000000" pitchFamily="2" charset="2"/>
              <a:buChar char="§"/>
            </a:pPr>
            <a:endParaRPr lang="en-US" altLang="en-US" dirty="0">
              <a:solidFill>
                <a:schemeClr val="tx1"/>
              </a:solidFill>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Wingdings" panose="05000000000000000000" pitchFamily="2" charset="2"/>
              <a:buChar char="§"/>
            </a:pPr>
            <a:r>
              <a:rPr lang="en-US" altLang="en-US" b="1" dirty="0">
                <a:solidFill>
                  <a:schemeClr val="tx1"/>
                </a:solidFill>
                <a:latin typeface="Times New Roman" panose="02020603050405020304" pitchFamily="18" charset="0"/>
                <a:cs typeface="Times New Roman" panose="02020603050405020304" pitchFamily="18" charset="0"/>
              </a:rPr>
              <a:t>Enhanced Feature Engineering &amp; Tuning</a:t>
            </a:r>
            <a:br>
              <a:rPr lang="en-US" altLang="en-US" dirty="0">
                <a:solidFill>
                  <a:schemeClr val="tx1"/>
                </a:solidFill>
                <a:latin typeface="Times New Roman" panose="02020603050405020304" pitchFamily="18" charset="0"/>
                <a:cs typeface="Times New Roman" panose="02020603050405020304" pitchFamily="18" charset="0"/>
              </a:rPr>
            </a:br>
            <a:r>
              <a:rPr lang="en-US" altLang="en-US" dirty="0">
                <a:solidFill>
                  <a:schemeClr val="tx1"/>
                </a:solidFill>
                <a:latin typeface="Times New Roman" panose="02020603050405020304" pitchFamily="18" charset="0"/>
                <a:cs typeface="Times New Roman" panose="02020603050405020304" pitchFamily="18" charset="0"/>
              </a:rPr>
              <a:t>Future work will also include deeper hyperparameter tuning and feature selection techniques to optimize model performance further.</a:t>
            </a:r>
          </a:p>
          <a:p>
            <a:endParaRPr lang="en-IN" dirty="0">
              <a:latin typeface="Times New Roman" panose="02020603050405020304" pitchFamily="18" charset="0"/>
              <a:cs typeface="Times New Roman" panose="02020603050405020304" pitchFamily="18" charset="0"/>
            </a:endParaRPr>
          </a:p>
        </p:txBody>
      </p:sp>
      <p:pic>
        <p:nvPicPr>
          <p:cNvPr id="5" name="Graphic 4" descr="Graph and note paper pads with pencil">
            <a:extLst>
              <a:ext uri="{FF2B5EF4-FFF2-40B4-BE49-F238E27FC236}">
                <a16:creationId xmlns:a16="http://schemas.microsoft.com/office/drawing/2014/main" id="{E6D34318-BA06-8F83-B577-C7F5EF81A7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4467" y="2184400"/>
            <a:ext cx="4572000" cy="4572000"/>
          </a:xfrm>
          <a:prstGeom prst="rect">
            <a:avLst/>
          </a:prstGeom>
        </p:spPr>
      </p:pic>
    </p:spTree>
    <p:extLst>
      <p:ext uri="{BB962C8B-B14F-4D97-AF65-F5344CB8AC3E}">
        <p14:creationId xmlns:p14="http://schemas.microsoft.com/office/powerpoint/2010/main" val="3318587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Outlines</a:t>
            </a:r>
            <a:endParaRPr sz="2400" b="1" dirty="0">
              <a:latin typeface="Proxima Nova"/>
              <a:ea typeface="Proxima Nova"/>
              <a:cs typeface="Proxima Nova"/>
              <a:sym typeface="Proxima Nova"/>
            </a:endParaRPr>
          </a:p>
        </p:txBody>
      </p:sp>
      <p:sp>
        <p:nvSpPr>
          <p:cNvPr id="106" name="Google Shape;106;p4"/>
          <p:cNvSpPr txBox="1"/>
          <p:nvPr/>
        </p:nvSpPr>
        <p:spPr>
          <a:xfrm>
            <a:off x="646113" y="1124744"/>
            <a:ext cx="6669087" cy="5109061"/>
          </a:xfrm>
          <a:prstGeom prst="rect">
            <a:avLst/>
          </a:prstGeom>
          <a:noFill/>
          <a:ln>
            <a:noFill/>
          </a:ln>
        </p:spPr>
        <p:txBody>
          <a:bodyPr spcFirstLastPara="1" wrap="square" lIns="91425" tIns="91425" rIns="91425" bIns="91425" anchor="t" anchorCtr="0">
            <a:spAutoFit/>
          </a:bodyPr>
          <a:lstStyle/>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solidFill>
                  <a:schemeClr val="tx1"/>
                </a:solidFill>
                <a:latin typeface="Times New Roman" panose="02020603050405020304" pitchFamily="18" charset="0"/>
                <a:cs typeface="Times New Roman" panose="02020603050405020304" pitchFamily="18" charset="0"/>
                <a:sym typeface="Proxima Nova"/>
              </a:rPr>
              <a:t>Introduction</a:t>
            </a:r>
            <a:endParaRPr sz="1600" dirty="0">
              <a:solidFill>
                <a:schemeClr val="tx1"/>
              </a:solidFill>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Abstract</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Literature Review</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Limitations Identified in Literature Review</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System Design (Workflow)</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Methodology</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Data Collection</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Data Visualization</a:t>
            </a:r>
          </a:p>
          <a:p>
            <a:pPr lvl="5">
              <a:buSzPts val="1700"/>
            </a:pPr>
            <a:r>
              <a:rPr lang="en-US" sz="1600" dirty="0">
                <a:latin typeface="Times New Roman" panose="02020603050405020304" pitchFamily="18" charset="0"/>
                <a:cs typeface="Times New Roman" panose="02020603050405020304" pitchFamily="18" charset="0"/>
              </a:rPr>
              <a:t>	1. Textual Data</a:t>
            </a:r>
          </a:p>
          <a:p>
            <a:pPr lvl="5">
              <a:buSzPts val="1700"/>
            </a:pPr>
            <a:r>
              <a:rPr lang="en-US" sz="1600" dirty="0">
                <a:latin typeface="Times New Roman" panose="02020603050405020304" pitchFamily="18" charset="0"/>
                <a:cs typeface="Times New Roman" panose="02020603050405020304" pitchFamily="18" charset="0"/>
              </a:rPr>
              <a:t>	2. CT Scan Based Data</a:t>
            </a:r>
          </a:p>
          <a:p>
            <a:pPr marL="342900" indent="-342900">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Model Evaluation</a:t>
            </a:r>
          </a:p>
          <a:p>
            <a:pPr lvl="1">
              <a:buSzPts val="1700"/>
            </a:pPr>
            <a:r>
              <a:rPr lang="en-US" sz="1600" dirty="0">
                <a:latin typeface="Times New Roman" panose="02020603050405020304" pitchFamily="18" charset="0"/>
                <a:cs typeface="Times New Roman" panose="02020603050405020304" pitchFamily="18" charset="0"/>
              </a:rPr>
              <a:t>	1. Graphical Representation of Model’s Accuracy</a:t>
            </a:r>
          </a:p>
          <a:p>
            <a:pPr lvl="1">
              <a:buSzPts val="1700"/>
            </a:pPr>
            <a:r>
              <a:rPr lang="en-US" sz="1600" dirty="0">
                <a:latin typeface="Times New Roman" panose="02020603050405020304" pitchFamily="18" charset="0"/>
                <a:cs typeface="Times New Roman" panose="02020603050405020304" pitchFamily="18" charset="0"/>
              </a:rPr>
              <a:t>	2. Graphical Representation of Model’s F1_Score</a:t>
            </a:r>
          </a:p>
          <a:p>
            <a:pPr lvl="1">
              <a:buSzPts val="1700"/>
            </a:pPr>
            <a:r>
              <a:rPr lang="en-US" sz="1600" dirty="0">
                <a:latin typeface="Times New Roman" panose="02020603050405020304" pitchFamily="18" charset="0"/>
                <a:cs typeface="Times New Roman" panose="02020603050405020304" pitchFamily="18" charset="0"/>
              </a:rPr>
              <a:t>	3. Precision Vs Recall Comparison</a:t>
            </a:r>
          </a:p>
          <a:p>
            <a:pPr marL="342900" lvl="1" indent="-342900">
              <a:buSzPts val="1700"/>
              <a:buFont typeface="Wingdings" panose="05000000000000000000" pitchFamily="2" charset="2"/>
              <a:buChar char="§"/>
            </a:pPr>
            <a:r>
              <a:rPr lang="en-US" sz="1600" dirty="0">
                <a:solidFill>
                  <a:schemeClr val="dk1"/>
                </a:solidFill>
                <a:latin typeface="Times New Roman"/>
                <a:ea typeface="Times New Roman"/>
                <a:cs typeface="Times New Roman"/>
                <a:sym typeface="Times New Roman"/>
              </a:rPr>
              <a:t>Project Scheduling (Gantt Chart)</a:t>
            </a:r>
            <a:endParaRPr lang="en-US" sz="1600"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Tech Stack</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Future Work</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Conclusion</a:t>
            </a:r>
          </a:p>
          <a:p>
            <a:pPr marL="342900" marR="0" lvl="0" indent="-342900" algn="l" rtl="0">
              <a:spcBef>
                <a:spcPts val="0"/>
              </a:spcBef>
              <a:spcAft>
                <a:spcPts val="0"/>
              </a:spcAft>
              <a:buClr>
                <a:srgbClr val="000000"/>
              </a:buClr>
              <a:buSzPts val="17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References</a:t>
            </a:r>
          </a:p>
          <a:p>
            <a:pPr marL="285750" marR="0" lvl="0" indent="-285750" algn="l" rtl="0">
              <a:spcBef>
                <a:spcPts val="0"/>
              </a:spcBef>
              <a:spcAft>
                <a:spcPts val="0"/>
              </a:spcAft>
              <a:buClr>
                <a:srgbClr val="000000"/>
              </a:buClr>
              <a:buSzPts val="1700"/>
              <a:buFont typeface="Arial"/>
              <a:buChar char="•"/>
            </a:pP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19CC5CE-97B5-482B-BB23-7DA58D457FD6}"/>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41D05B0-EE18-90FE-0EAB-C2EBA8E21DE0}"/>
              </a:ext>
            </a:extLst>
          </p:cNvPr>
          <p:cNvSpPr txBox="1">
            <a:spLocks noGrp="1"/>
          </p:cNvSpPr>
          <p:nvPr>
            <p:ph type="title"/>
          </p:nvPr>
        </p:nvSpPr>
        <p:spPr>
          <a:xfrm>
            <a:off x="534259" y="297856"/>
            <a:ext cx="7661474"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 Evaluation for Image Based Data CT-Scans) </a:t>
            </a:r>
            <a:endParaRPr sz="2400" b="1" dirty="0">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80C9DAA8-FC3D-ED18-05E9-4DE803D56663}"/>
              </a:ext>
            </a:extLst>
          </p:cNvPr>
          <p:cNvPicPr>
            <a:picLocks noChangeAspect="1"/>
          </p:cNvPicPr>
          <p:nvPr/>
        </p:nvPicPr>
        <p:blipFill>
          <a:blip r:embed="rId4"/>
          <a:stretch>
            <a:fillRect/>
          </a:stretch>
        </p:blipFill>
        <p:spPr>
          <a:xfrm>
            <a:off x="1393825" y="1203325"/>
            <a:ext cx="9048750" cy="3486150"/>
          </a:xfrm>
          <a:prstGeom prst="rect">
            <a:avLst/>
          </a:prstGeom>
        </p:spPr>
      </p:pic>
      <p:sp>
        <p:nvSpPr>
          <p:cNvPr id="6" name="TextBox 5">
            <a:extLst>
              <a:ext uri="{FF2B5EF4-FFF2-40B4-BE49-F238E27FC236}">
                <a16:creationId xmlns:a16="http://schemas.microsoft.com/office/drawing/2014/main" id="{7FA29120-0C14-1754-3A27-79EFB38B7622}"/>
              </a:ext>
            </a:extLst>
          </p:cNvPr>
          <p:cNvSpPr txBox="1"/>
          <p:nvPr/>
        </p:nvSpPr>
        <p:spPr>
          <a:xfrm>
            <a:off x="1456265" y="4689475"/>
            <a:ext cx="8873067" cy="1169551"/>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Of all the assessed deep learning architectures, </a:t>
            </a:r>
            <a:r>
              <a:rPr lang="en-IN" b="1" dirty="0">
                <a:latin typeface="Times New Roman" panose="02020603050405020304" pitchFamily="18" charset="0"/>
                <a:cs typeface="Times New Roman" panose="02020603050405020304" pitchFamily="18" charset="0"/>
              </a:rPr>
              <a:t>DenseNet121</a:t>
            </a:r>
            <a:r>
              <a:rPr lang="en-IN" dirty="0">
                <a:latin typeface="Times New Roman" panose="02020603050405020304" pitchFamily="18" charset="0"/>
                <a:cs typeface="Times New Roman" panose="02020603050405020304" pitchFamily="18" charset="0"/>
              </a:rPr>
              <a:t> performed the best, having a precision of 99.45%, recall of 99.44% and an F1-score of 99.44%, and an accuracy of 99%. Although ResNet50 achieved also 99% accuracy, it performed a bit worse in terms of precision and F1-score. EfficientNet-B0 gave decent results being nearly able to compete with 97 percent against DenseNet121 and ResNet50. On balance, DenseNet121 is the most successful and stable model that may be used in this task.</a:t>
            </a:r>
          </a:p>
        </p:txBody>
      </p:sp>
    </p:spTree>
    <p:extLst>
      <p:ext uri="{BB962C8B-B14F-4D97-AF65-F5344CB8AC3E}">
        <p14:creationId xmlns:p14="http://schemas.microsoft.com/office/powerpoint/2010/main" val="2837470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3CB7463D-50F8-764D-BF63-2A6ADE8E776E}"/>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22A350F6-F105-E4FA-9B71-F1BD21C1DE76}"/>
              </a:ext>
            </a:extLst>
          </p:cNvPr>
          <p:cNvSpPr txBox="1">
            <a:spLocks noGrp="1"/>
          </p:cNvSpPr>
          <p:nvPr>
            <p:ph type="title"/>
          </p:nvPr>
        </p:nvSpPr>
        <p:spPr>
          <a:xfrm>
            <a:off x="534259" y="309562"/>
            <a:ext cx="6061274"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Results for Image Based Data CT-Scans) </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3D9F4EF5-1A9F-CDF8-9C27-7658902296CC}"/>
              </a:ext>
            </a:extLst>
          </p:cNvPr>
          <p:cNvPicPr>
            <a:picLocks noChangeAspect="1"/>
          </p:cNvPicPr>
          <p:nvPr/>
        </p:nvPicPr>
        <p:blipFill>
          <a:blip r:embed="rId4"/>
          <a:stretch>
            <a:fillRect/>
          </a:stretch>
        </p:blipFill>
        <p:spPr>
          <a:xfrm>
            <a:off x="635001" y="1204911"/>
            <a:ext cx="5672546" cy="4781021"/>
          </a:xfrm>
          <a:prstGeom prst="rect">
            <a:avLst/>
          </a:prstGeom>
        </p:spPr>
      </p:pic>
      <p:sp>
        <p:nvSpPr>
          <p:cNvPr id="5" name="TextBox 4">
            <a:extLst>
              <a:ext uri="{FF2B5EF4-FFF2-40B4-BE49-F238E27FC236}">
                <a16:creationId xmlns:a16="http://schemas.microsoft.com/office/drawing/2014/main" id="{F6168FCA-8E3E-76CD-4575-E2A703297ACA}"/>
              </a:ext>
            </a:extLst>
          </p:cNvPr>
          <p:cNvSpPr txBox="1"/>
          <p:nvPr/>
        </p:nvSpPr>
        <p:spPr>
          <a:xfrm>
            <a:off x="6451599" y="1462038"/>
            <a:ext cx="5249333" cy="2308324"/>
          </a:xfrm>
          <a:prstGeom prst="rect">
            <a:avLst/>
          </a:prstGeom>
          <a:noFill/>
        </p:spPr>
        <p:txBody>
          <a:bodyPr wrap="square">
            <a:spAutoFit/>
          </a:bodyPr>
          <a:lstStyle/>
          <a:p>
            <a:pPr algn="just">
              <a:buNone/>
            </a:pPr>
            <a:r>
              <a:rPr lang="en-US" sz="1600" dirty="0">
                <a:latin typeface="Times New Roman" panose="02020603050405020304" pitchFamily="18" charset="0"/>
                <a:cs typeface="Times New Roman" panose="02020603050405020304" pitchFamily="18" charset="0"/>
              </a:rPr>
              <a:t>The confusion matrix shows that the model performs exceptionally well across all three classes. Out of 220 total cases, it correctly classified </a:t>
            </a:r>
            <a:r>
              <a:rPr lang="en-US" sz="1600" b="1" dirty="0">
                <a:latin typeface="Times New Roman" panose="02020603050405020304" pitchFamily="18" charset="0"/>
                <a:cs typeface="Times New Roman" panose="02020603050405020304" pitchFamily="18" charset="0"/>
              </a:rPr>
              <a:t>23 benign, 113 malignant, and 82 normal cases</a:t>
            </a:r>
            <a:r>
              <a:rPr lang="en-US" sz="1600" dirty="0">
                <a:latin typeface="Times New Roman" panose="02020603050405020304" pitchFamily="18" charset="0"/>
                <a:cs typeface="Times New Roman" panose="02020603050405020304" pitchFamily="18" charset="0"/>
              </a:rPr>
              <a:t>, with only </a:t>
            </a:r>
            <a:r>
              <a:rPr lang="en-US" sz="1600" b="1" dirty="0">
                <a:latin typeface="Times New Roman" panose="02020603050405020304" pitchFamily="18" charset="0"/>
                <a:cs typeface="Times New Roman" panose="02020603050405020304" pitchFamily="18" charset="0"/>
              </a:rPr>
              <a:t>2 misclassifications</a:t>
            </a:r>
            <a:r>
              <a:rPr lang="en-US" sz="1600" dirty="0">
                <a:latin typeface="Times New Roman" panose="02020603050405020304" pitchFamily="18" charset="0"/>
                <a:cs typeface="Times New Roman" panose="02020603050405020304" pitchFamily="18" charset="0"/>
              </a:rPr>
              <a:t> (1 benign case predicted as normal and 1 normal case predicted as benign). This demonstrates that the model achieves very high accuracy and strong discriminative power, particularly for malignant cases where it achieved </a:t>
            </a:r>
            <a:r>
              <a:rPr lang="en-US" sz="1600" b="1" dirty="0">
                <a:latin typeface="Times New Roman" panose="02020603050405020304" pitchFamily="18" charset="0"/>
                <a:cs typeface="Times New Roman" panose="02020603050405020304" pitchFamily="18" charset="0"/>
              </a:rPr>
              <a:t>perfect classification (113/113)</a:t>
            </a: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29688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5C61123B-3D42-9C0F-74F2-00895823B2DD}"/>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7924FB4D-8709-F143-F498-6E49254EC34D}"/>
              </a:ext>
            </a:extLst>
          </p:cNvPr>
          <p:cNvSpPr txBox="1">
            <a:spLocks noGrp="1"/>
          </p:cNvSpPr>
          <p:nvPr>
            <p:ph type="title"/>
          </p:nvPr>
        </p:nvSpPr>
        <p:spPr>
          <a:xfrm>
            <a:off x="534259" y="309562"/>
            <a:ext cx="6112074"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Results for Image Based Data (CT-Scans) </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4E2105FF-141A-A14B-E372-01907D727862}"/>
              </a:ext>
            </a:extLst>
          </p:cNvPr>
          <p:cNvPicPr>
            <a:picLocks noChangeAspect="1"/>
          </p:cNvPicPr>
          <p:nvPr/>
        </p:nvPicPr>
        <p:blipFill>
          <a:blip r:embed="rId4"/>
          <a:stretch>
            <a:fillRect/>
          </a:stretch>
        </p:blipFill>
        <p:spPr>
          <a:xfrm>
            <a:off x="647657" y="1388534"/>
            <a:ext cx="6752784" cy="4521200"/>
          </a:xfrm>
          <a:prstGeom prst="rect">
            <a:avLst/>
          </a:prstGeom>
        </p:spPr>
      </p:pic>
      <p:sp>
        <p:nvSpPr>
          <p:cNvPr id="7" name="TextBox 6">
            <a:extLst>
              <a:ext uri="{FF2B5EF4-FFF2-40B4-BE49-F238E27FC236}">
                <a16:creationId xmlns:a16="http://schemas.microsoft.com/office/drawing/2014/main" id="{3852DCE3-1C95-F66C-1C14-27F42375FB2D}"/>
              </a:ext>
            </a:extLst>
          </p:cNvPr>
          <p:cNvSpPr txBox="1"/>
          <p:nvPr/>
        </p:nvSpPr>
        <p:spPr>
          <a:xfrm>
            <a:off x="7543799" y="1613118"/>
            <a:ext cx="4097867" cy="2308324"/>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The model predicts the case as </a:t>
            </a:r>
            <a:r>
              <a:rPr lang="en-US" sz="1600" b="1" dirty="0">
                <a:latin typeface="Times New Roman" panose="02020603050405020304" pitchFamily="18" charset="0"/>
                <a:cs typeface="Times New Roman" panose="02020603050405020304" pitchFamily="18" charset="0"/>
              </a:rPr>
              <a:t>normal with high confidence (94.3%)</a:t>
            </a:r>
            <a:r>
              <a:rPr lang="en-US" sz="1600" dirty="0">
                <a:latin typeface="Times New Roman" panose="02020603050405020304" pitchFamily="18" charset="0"/>
                <a:cs typeface="Times New Roman" panose="02020603050405020304" pitchFamily="18" charset="0"/>
              </a:rPr>
              <a:t>. Grad-CAM heatmaps and lung-focused activations show minimal abnormal activity, and highlighted regions do not indicate significant risk areas. With very low probabilities for malignant (3.3%) and benign (2.4%) cases, the analysis strongly supports a </a:t>
            </a:r>
            <a:r>
              <a:rPr lang="en-US" sz="1600" b="1" dirty="0">
                <a:latin typeface="Times New Roman" panose="02020603050405020304" pitchFamily="18" charset="0"/>
                <a:cs typeface="Times New Roman" panose="02020603050405020304" pitchFamily="18" charset="0"/>
              </a:rPr>
              <a:t>normal, healthy lung condition</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506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D61DD8AD-598D-AE3B-7012-754D5DEA3B74}"/>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F0334DE-9F03-A207-69E7-DE6215CF3A7B}"/>
              </a:ext>
            </a:extLst>
          </p:cNvPr>
          <p:cNvSpPr txBox="1">
            <a:spLocks noGrp="1"/>
          </p:cNvSpPr>
          <p:nvPr>
            <p:ph type="title"/>
          </p:nvPr>
        </p:nvSpPr>
        <p:spPr>
          <a:xfrm>
            <a:off x="534259" y="309562"/>
            <a:ext cx="6095141"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Results for Image Based Data CT-Scans) </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6ADD8538-41CA-728A-1AC7-4677BA24F7E3}"/>
              </a:ext>
            </a:extLst>
          </p:cNvPr>
          <p:cNvPicPr>
            <a:picLocks noChangeAspect="1"/>
          </p:cNvPicPr>
          <p:nvPr/>
        </p:nvPicPr>
        <p:blipFill>
          <a:blip r:embed="rId4"/>
          <a:stretch>
            <a:fillRect/>
          </a:stretch>
        </p:blipFill>
        <p:spPr>
          <a:xfrm>
            <a:off x="651933" y="1222905"/>
            <a:ext cx="5325533" cy="5325533"/>
          </a:xfrm>
          <a:prstGeom prst="rect">
            <a:avLst/>
          </a:prstGeom>
        </p:spPr>
      </p:pic>
      <p:pic>
        <p:nvPicPr>
          <p:cNvPr id="6" name="Picture 5">
            <a:extLst>
              <a:ext uri="{FF2B5EF4-FFF2-40B4-BE49-F238E27FC236}">
                <a16:creationId xmlns:a16="http://schemas.microsoft.com/office/drawing/2014/main" id="{1BB87B8C-2E28-CED7-3322-9B0AB8BF0006}"/>
              </a:ext>
            </a:extLst>
          </p:cNvPr>
          <p:cNvPicPr>
            <a:picLocks noChangeAspect="1"/>
          </p:cNvPicPr>
          <p:nvPr/>
        </p:nvPicPr>
        <p:blipFill>
          <a:blip r:embed="rId5"/>
          <a:stretch>
            <a:fillRect/>
          </a:stretch>
        </p:blipFill>
        <p:spPr>
          <a:xfrm>
            <a:off x="6358466" y="1222905"/>
            <a:ext cx="4893733" cy="4893733"/>
          </a:xfrm>
          <a:prstGeom prst="rect">
            <a:avLst/>
          </a:prstGeom>
        </p:spPr>
      </p:pic>
    </p:spTree>
    <p:extLst>
      <p:ext uri="{BB962C8B-B14F-4D97-AF65-F5344CB8AC3E}">
        <p14:creationId xmlns:p14="http://schemas.microsoft.com/office/powerpoint/2010/main" val="423430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59B0C8D6-2DC8-32DC-BBEC-E61A9D2C251F}"/>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2F218D2-AB8A-AF26-6BE1-78F545B3575E}"/>
              </a:ext>
            </a:extLst>
          </p:cNvPr>
          <p:cNvSpPr txBox="1">
            <a:spLocks noGrp="1"/>
          </p:cNvSpPr>
          <p:nvPr>
            <p:ph type="title"/>
          </p:nvPr>
        </p:nvSpPr>
        <p:spPr>
          <a:xfrm>
            <a:off x="534259" y="309562"/>
            <a:ext cx="6112074"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Phase II Progress Update</a:t>
            </a:r>
            <a:endParaRPr lang="en-US" sz="2400" b="1" dirty="0">
              <a:latin typeface="Proxima Nova"/>
              <a:ea typeface="Proxima Nova"/>
              <a:cs typeface="Proxima Nova"/>
              <a:sym typeface="Proxima Nova"/>
            </a:endParaRPr>
          </a:p>
        </p:txBody>
      </p:sp>
      <p:sp>
        <p:nvSpPr>
          <p:cNvPr id="5" name="TextBox 4">
            <a:extLst>
              <a:ext uri="{FF2B5EF4-FFF2-40B4-BE49-F238E27FC236}">
                <a16:creationId xmlns:a16="http://schemas.microsoft.com/office/drawing/2014/main" id="{70D40F9B-E537-59EE-7C46-9EB2BA46DB85}"/>
              </a:ext>
            </a:extLst>
          </p:cNvPr>
          <p:cNvSpPr txBox="1"/>
          <p:nvPr/>
        </p:nvSpPr>
        <p:spPr>
          <a:xfrm>
            <a:off x="594783" y="1280236"/>
            <a:ext cx="6117166" cy="1992661"/>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 Phase 2 tasks completed</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Improvements &amp; limitations from Review 1 resolved</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CT-Scan images included (as suggested in </a:t>
            </a:r>
            <a:r>
              <a:rPr lang="en-US" altLang="en-US" dirty="0">
                <a:solidFill>
                  <a:schemeClr val="tx1"/>
                </a:solidFill>
                <a:latin typeface="Times New Roman" panose="02020603050405020304" pitchFamily="18" charset="0"/>
                <a:cs typeface="Times New Roman" panose="02020603050405020304" pitchFamily="18" charset="0"/>
              </a:rPr>
              <a:t>R</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eview 1)</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FastAPI backend ready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 developed</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Remaining Task: Model integration with web application</a:t>
            </a:r>
          </a:p>
        </p:txBody>
      </p:sp>
      <p:pic>
        <p:nvPicPr>
          <p:cNvPr id="8" name="Graphic 7" descr="An open book">
            <a:extLst>
              <a:ext uri="{FF2B5EF4-FFF2-40B4-BE49-F238E27FC236}">
                <a16:creationId xmlns:a16="http://schemas.microsoft.com/office/drawing/2014/main" id="{77F7D21E-BC89-92EF-3178-39780A7A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5217" y="1854200"/>
            <a:ext cx="4572000" cy="4572000"/>
          </a:xfrm>
          <a:prstGeom prst="rect">
            <a:avLst/>
          </a:prstGeom>
        </p:spPr>
      </p:pic>
    </p:spTree>
    <p:extLst>
      <p:ext uri="{BB962C8B-B14F-4D97-AF65-F5344CB8AC3E}">
        <p14:creationId xmlns:p14="http://schemas.microsoft.com/office/powerpoint/2010/main" val="2008776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B9CD32A-0692-F4A0-57AC-CAFBF17B276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B26EF5D0-60D1-D718-4AA1-70A24D417F04}"/>
              </a:ext>
            </a:extLst>
          </p:cNvPr>
          <p:cNvSpPr txBox="1">
            <a:spLocks noGrp="1"/>
          </p:cNvSpPr>
          <p:nvPr>
            <p:ph type="title"/>
          </p:nvPr>
        </p:nvSpPr>
        <p:spPr>
          <a:xfrm>
            <a:off x="534259" y="309562"/>
            <a:ext cx="465564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Conclusion</a:t>
            </a:r>
            <a:endParaRPr sz="2400" b="1" dirty="0">
              <a:latin typeface="Proxima Nova"/>
              <a:ea typeface="Proxima Nova"/>
              <a:cs typeface="Proxima Nova"/>
              <a:sym typeface="Proxima Nova"/>
            </a:endParaRPr>
          </a:p>
        </p:txBody>
      </p:sp>
      <p:sp>
        <p:nvSpPr>
          <p:cNvPr id="3" name="TextBox 2">
            <a:extLst>
              <a:ext uri="{FF2B5EF4-FFF2-40B4-BE49-F238E27FC236}">
                <a16:creationId xmlns:a16="http://schemas.microsoft.com/office/drawing/2014/main" id="{4888CC0C-F14C-CC5E-2AA8-208857C1090B}"/>
              </a:ext>
            </a:extLst>
          </p:cNvPr>
          <p:cNvSpPr txBox="1"/>
          <p:nvPr/>
        </p:nvSpPr>
        <p:spPr>
          <a:xfrm>
            <a:off x="651932" y="1452829"/>
            <a:ext cx="7840135" cy="2677656"/>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This project successfully demonstrates the effective application of Machine Learning and Explainable AI techniques in the early prediction of lung cancer. By utilizing both clinical text-based data and CT scan images, we achieved high accuracy and reliability in classification tasks. Among the implemented models, Random Forest, Logistic Regression, and DenseNet121 delivered the best results, while SHAP and Grad-CAM enhanced interpretability by making the predictions transparent and trustworthy for healthcare professionals. The analysis highlighted critical risk factors such as smoking, age, throat discomfort, breathing issues, and exposure to pollution, reaffirming their significance in lung cancer diagnosis. Overall, this work validates the potential of AI in healthcare diagnostics, emphasizing the importance of explainability in real-world clinical adoption. Moving forward, the integration of multimodal approaches combining text and image data, advanced ensemble methods, and deployment as a web-based clinical support tool are expected to further improve accuracy, reliability, and practical usability in medical environments.</a:t>
            </a:r>
          </a:p>
        </p:txBody>
      </p:sp>
      <p:pic>
        <p:nvPicPr>
          <p:cNvPr id="4" name="Graphic 3" descr="An organic corner shape">
            <a:extLst>
              <a:ext uri="{FF2B5EF4-FFF2-40B4-BE49-F238E27FC236}">
                <a16:creationId xmlns:a16="http://schemas.microsoft.com/office/drawing/2014/main" id="{EFFAB87F-3ECE-AB36-E965-77D7844D02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416800" y="1053572"/>
            <a:ext cx="4572000" cy="4572000"/>
          </a:xfrm>
          <a:prstGeom prst="rect">
            <a:avLst/>
          </a:prstGeom>
        </p:spPr>
      </p:pic>
    </p:spTree>
    <p:extLst>
      <p:ext uri="{BB962C8B-B14F-4D97-AF65-F5344CB8AC3E}">
        <p14:creationId xmlns:p14="http://schemas.microsoft.com/office/powerpoint/2010/main" val="2783722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References</a:t>
            </a:r>
            <a:endParaRPr sz="2400" b="1" dirty="0">
              <a:latin typeface="Proxima Nova"/>
              <a:ea typeface="Proxima Nova"/>
              <a:cs typeface="Proxima Nova"/>
              <a:sym typeface="Proxima Nova"/>
            </a:endParaRPr>
          </a:p>
        </p:txBody>
      </p:sp>
      <p:sp>
        <p:nvSpPr>
          <p:cNvPr id="5" name="TextBox 4">
            <a:extLst>
              <a:ext uri="{FF2B5EF4-FFF2-40B4-BE49-F238E27FC236}">
                <a16:creationId xmlns:a16="http://schemas.microsoft.com/office/drawing/2014/main" id="{0D4D0D9A-A76C-DC56-A5D1-4062E33BF56B}"/>
              </a:ext>
            </a:extLst>
          </p:cNvPr>
          <p:cNvSpPr txBox="1"/>
          <p:nvPr/>
        </p:nvSpPr>
        <p:spPr>
          <a:xfrm>
            <a:off x="534259" y="1072662"/>
            <a:ext cx="11045210" cy="5262979"/>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[1] S. N. Tisha and S. A. Ani, “Predictive Insights: Empowering Early Detection of Lung Cancer Using Machine Learning Excellence,” in 2024 IEEE Region 10 Symposium, TENSYMP 2024, Institute of Electrical and Electronics Engineers Inc.,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10.1109/TENSYMP61132.2024.10752136.</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[2] S. Murthy Nimmagadda, K. Likhitha, G. Srilatha, and S. M. Sree, “Lung Cancer Prediction and Classification Using Machine Learning Algorithms,” in Proceedings - 2024 International Conference on Expert Clouds and Applications, ICOECA 2024, Institute of Electrical and Electronics Engineers Inc., 2024, pp. 1012–1015.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10.1109/ICOECA62351.2024.00176.</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[3] Mohammad </a:t>
            </a:r>
            <a:r>
              <a:rPr lang="en-IN" dirty="0" err="1">
                <a:latin typeface="Times New Roman" panose="02020603050405020304" pitchFamily="18" charset="0"/>
                <a:cs typeface="Times New Roman" panose="02020603050405020304" pitchFamily="18" charset="0"/>
              </a:rPr>
              <a:t>Shafiquzzaman</a:t>
            </a:r>
            <a:r>
              <a:rPr lang="en-IN" dirty="0">
                <a:latin typeface="Times New Roman" panose="02020603050405020304" pitchFamily="18" charset="0"/>
                <a:cs typeface="Times New Roman" panose="02020603050405020304" pitchFamily="18" charset="0"/>
              </a:rPr>
              <a:t> Bhuiyan et al., “Advancements in Early Detection of Lung Cancer in Public Health: A Comprehensive Study Utilizing Machine Learning Algorithms and Predictive Models,” Journal of Computer Science and Technology Studies, vol. 6, no. 1, pp. 113–121, Jan.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10.32996/jcsts.2024.6.1.12.</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[4] S. P. Maurya, P. S. Sisodia, R. Mishra, and D. P. </a:t>
            </a:r>
            <a:r>
              <a:rPr lang="en-IN" dirty="0" err="1">
                <a:latin typeface="Times New Roman" panose="02020603050405020304" pitchFamily="18" charset="0"/>
                <a:cs typeface="Times New Roman" panose="02020603050405020304" pitchFamily="18" charset="0"/>
              </a:rPr>
              <a:t>singh</a:t>
            </a:r>
            <a:r>
              <a:rPr lang="en-IN" dirty="0">
                <a:latin typeface="Times New Roman" panose="02020603050405020304" pitchFamily="18" charset="0"/>
                <a:cs typeface="Times New Roman" panose="02020603050405020304" pitchFamily="18" charset="0"/>
              </a:rPr>
              <a:t>, “Performance of machine learning algorithms for lung cancer prediction: a comparative approach,” Sci Rep, vol. 14, no. 1, Dec.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10.1038/s41598-024-58345-8.</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[5] Joy Chakra </a:t>
            </a:r>
            <a:r>
              <a:rPr lang="en-IN" dirty="0" err="1">
                <a:latin typeface="Times New Roman" panose="02020603050405020304" pitchFamily="18" charset="0"/>
                <a:cs typeface="Times New Roman" panose="02020603050405020304" pitchFamily="18" charset="0"/>
              </a:rPr>
              <a:t>Bortty</a:t>
            </a:r>
            <a:r>
              <a:rPr lang="en-IN" dirty="0">
                <a:latin typeface="Times New Roman" panose="02020603050405020304" pitchFamily="18" charset="0"/>
                <a:cs typeface="Times New Roman" panose="02020603050405020304" pitchFamily="18" charset="0"/>
              </a:rPr>
              <a:t> et al., “Optimizing Lung Cancer Risk Prediction with Advanced Machine Learning Algorithms and Techniques,” Journal of Medical and Health Studies, vol. 5, no. 4, pp. 35–48, Oct.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10.32996/jmhs.2024.5.4.7.</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[6] K. Moon and A. </a:t>
            </a:r>
            <a:r>
              <a:rPr lang="en-IN" dirty="0" err="1">
                <a:latin typeface="Times New Roman" panose="02020603050405020304" pitchFamily="18" charset="0"/>
                <a:cs typeface="Times New Roman" panose="02020603050405020304" pitchFamily="18" charset="0"/>
              </a:rPr>
              <a:t>Jetawat</a:t>
            </a:r>
            <a:r>
              <a:rPr lang="en-IN" dirty="0">
                <a:latin typeface="Times New Roman" panose="02020603050405020304" pitchFamily="18" charset="0"/>
                <a:cs typeface="Times New Roman" panose="02020603050405020304" pitchFamily="18" charset="0"/>
              </a:rPr>
              <a:t>, “Predicting Lung Cancer with K-Nearest </a:t>
            </a:r>
            <a:r>
              <a:rPr lang="en-IN" dirty="0" err="1">
                <a:latin typeface="Times New Roman" panose="02020603050405020304" pitchFamily="18" charset="0"/>
                <a:cs typeface="Times New Roman" panose="02020603050405020304" pitchFamily="18" charset="0"/>
              </a:rPr>
              <a:t>Neighbors</a:t>
            </a:r>
            <a:r>
              <a:rPr lang="en-IN" dirty="0">
                <a:latin typeface="Times New Roman" panose="02020603050405020304" pitchFamily="18" charset="0"/>
                <a:cs typeface="Times New Roman" panose="02020603050405020304" pitchFamily="18" charset="0"/>
              </a:rPr>
              <a:t> (KNN): A Computational Approach,” Indian J Sci Technol, vol. 17, no. 21, pp. 2199–2206, May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10.17485/IJST/v17i21.1192.</a:t>
            </a: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[7] R. K. Pathan, I. J. </a:t>
            </a:r>
            <a:r>
              <a:rPr lang="en-IN" dirty="0" err="1">
                <a:latin typeface="Times New Roman" panose="02020603050405020304" pitchFamily="18" charset="0"/>
                <a:cs typeface="Times New Roman" panose="02020603050405020304" pitchFamily="18" charset="0"/>
              </a:rPr>
              <a:t>Shorna</a:t>
            </a:r>
            <a:r>
              <a:rPr lang="en-IN" dirty="0">
                <a:latin typeface="Times New Roman" panose="02020603050405020304" pitchFamily="18" charset="0"/>
                <a:cs typeface="Times New Roman" panose="02020603050405020304" pitchFamily="18" charset="0"/>
              </a:rPr>
              <a:t>, M. S. Hossain, M. U. Khandaker, H. I. </a:t>
            </a:r>
            <a:r>
              <a:rPr lang="en-IN" dirty="0" err="1">
                <a:latin typeface="Times New Roman" panose="02020603050405020304" pitchFamily="18" charset="0"/>
                <a:cs typeface="Times New Roman" panose="02020603050405020304" pitchFamily="18" charset="0"/>
              </a:rPr>
              <a:t>Almohammed</a:t>
            </a:r>
            <a:r>
              <a:rPr lang="en-IN" dirty="0">
                <a:latin typeface="Times New Roman" panose="02020603050405020304" pitchFamily="18" charset="0"/>
                <a:cs typeface="Times New Roman" panose="02020603050405020304" pitchFamily="18" charset="0"/>
              </a:rPr>
              <a:t>, and Z. Y. Hamd, “The efficacy of machine learning models in lung cancer risk prediction with explainability,” </a:t>
            </a:r>
            <a:r>
              <a:rPr lang="en-IN" dirty="0" err="1">
                <a:latin typeface="Times New Roman" panose="02020603050405020304" pitchFamily="18" charset="0"/>
                <a:cs typeface="Times New Roman" panose="02020603050405020304" pitchFamily="18" charset="0"/>
              </a:rPr>
              <a:t>PLoS</a:t>
            </a:r>
            <a:r>
              <a:rPr lang="en-IN" dirty="0">
                <a:latin typeface="Times New Roman" panose="02020603050405020304" pitchFamily="18" charset="0"/>
                <a:cs typeface="Times New Roman" panose="02020603050405020304" pitchFamily="18" charset="0"/>
              </a:rPr>
              <a:t> One, vol. 19, no. 6 June, Jun.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10.1371/journal.pone.0305035.</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258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9990E348-0B03-FC12-E98D-8BB1663081E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FCDDC7A3-245D-E1DA-18C5-4C9D95E29E58}"/>
              </a:ext>
            </a:extLst>
          </p:cNvPr>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References</a:t>
            </a:r>
            <a:endParaRPr sz="2400" b="1" dirty="0">
              <a:latin typeface="Proxima Nova"/>
              <a:ea typeface="Proxima Nova"/>
              <a:cs typeface="Proxima Nova"/>
              <a:sym typeface="Proxima Nova"/>
            </a:endParaRPr>
          </a:p>
        </p:txBody>
      </p:sp>
      <p:sp>
        <p:nvSpPr>
          <p:cNvPr id="5" name="TextBox 4">
            <a:extLst>
              <a:ext uri="{FF2B5EF4-FFF2-40B4-BE49-F238E27FC236}">
                <a16:creationId xmlns:a16="http://schemas.microsoft.com/office/drawing/2014/main" id="{4F5FFEF2-CADA-F853-6CC9-664C2E92C888}"/>
              </a:ext>
            </a:extLst>
          </p:cNvPr>
          <p:cNvSpPr txBox="1"/>
          <p:nvPr/>
        </p:nvSpPr>
        <p:spPr>
          <a:xfrm>
            <a:off x="552051" y="1250462"/>
            <a:ext cx="11045210" cy="375487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[8] M. Mamun, A. Farjana, M. Al Mamun, and M. S. Ahammed, “Lung cancer prediction model using ensemble learning techniques and a systematic review analysis,” in 2022 IEEE World AI IoT Congress, </a:t>
            </a:r>
            <a:r>
              <a:rPr lang="en-IN" dirty="0" err="1">
                <a:latin typeface="Times New Roman" panose="02020603050405020304" pitchFamily="18" charset="0"/>
                <a:cs typeface="Times New Roman" panose="02020603050405020304" pitchFamily="18" charset="0"/>
              </a:rPr>
              <a:t>AIIoT</a:t>
            </a:r>
            <a:r>
              <a:rPr lang="en-IN" dirty="0">
                <a:latin typeface="Times New Roman" panose="02020603050405020304" pitchFamily="18" charset="0"/>
                <a:cs typeface="Times New Roman" panose="02020603050405020304" pitchFamily="18" charset="0"/>
              </a:rPr>
              <a:t> 2022, Institute of Electrical and Electronics Engineers Inc., 2022, pp. 187–193.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10.1109/AIIoT54504.2022.9817326.</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[9] S. Agarwal, S. Thakur, and A. Chaudhary, “Prediction of Lung Cancer Using Machine Learning Techniques and their Comparative Analysis,” in 2022 10th International Conference on Reliability, Infocom Technologies and Optimization (Trends and Future Directions), ICRITO 2022, Institute of Electrical and Electronics Engineers Inc., 2022.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10.1109/ICRITO56286.2022.9965052.</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[10] P. Chaturvedi, A. Jhamb, M. Vanani, and V. </a:t>
            </a:r>
            <a:r>
              <a:rPr lang="en-IN" dirty="0" err="1">
                <a:latin typeface="Times New Roman" panose="02020603050405020304" pitchFamily="18" charset="0"/>
                <a:cs typeface="Times New Roman" panose="02020603050405020304" pitchFamily="18" charset="0"/>
              </a:rPr>
              <a:t>Nemade</a:t>
            </a:r>
            <a:r>
              <a:rPr lang="en-IN" dirty="0">
                <a:latin typeface="Times New Roman" panose="02020603050405020304" pitchFamily="18" charset="0"/>
                <a:cs typeface="Times New Roman" panose="02020603050405020304" pitchFamily="18" charset="0"/>
              </a:rPr>
              <a:t>, “Prediction and Classification of Lung Cancer Using Machine Learning Techniques,” IOP Conf Ser Mater Sci Eng, vol. 1099, no. 1, p. 012059, Mar. 2021,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10.1088/1757-899x/1099/1/012059.</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[11] A. </a:t>
            </a:r>
            <a:r>
              <a:rPr lang="en-IN" dirty="0" err="1">
                <a:latin typeface="Times New Roman" panose="02020603050405020304" pitchFamily="18" charset="0"/>
                <a:cs typeface="Times New Roman" panose="02020603050405020304" pitchFamily="18" charset="0"/>
              </a:rPr>
              <a:t>Ampuh</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Yunanto</a:t>
            </a:r>
            <a:r>
              <a:rPr lang="en-IN" dirty="0">
                <a:latin typeface="Times New Roman" panose="02020603050405020304" pitchFamily="18" charset="0"/>
                <a:cs typeface="Times New Roman" panose="02020603050405020304" pitchFamily="18" charset="0"/>
              </a:rPr>
              <a:t>, 2020 International Electronics Symposium : September 29-30th 2020, Surabaya, Indonesia. IEEE, 2020.</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[12] T. Kadir and F. Gleeson, “Lung cancer prediction using machine learning and advanced imaging techniques,” Jun. 01, 2018, AME Publishing Company.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10.21037/tlcr.2018.05.15.</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[13] Dataset Link: </a:t>
            </a:r>
            <a:r>
              <a:rPr lang="en-IN" dirty="0">
                <a:latin typeface="Times New Roman" panose="02020603050405020304" pitchFamily="18" charset="0"/>
                <a:cs typeface="Times New Roman" panose="02020603050405020304" pitchFamily="18" charset="0"/>
                <a:hlinkClick r:id="rId4"/>
              </a:rPr>
              <a:t>https://www.kaggle.com/datasets/adityamahimkar/iqothnccd-lung-cancer-dataset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470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6" name="Google Shape;106;p4"/>
          <p:cNvSpPr txBox="1"/>
          <p:nvPr/>
        </p:nvSpPr>
        <p:spPr>
          <a:xfrm>
            <a:off x="4595812" y="2967350"/>
            <a:ext cx="3000375" cy="923299"/>
          </a:xfrm>
          <a:prstGeom prst="rect">
            <a:avLst/>
          </a:prstGeom>
          <a:noFill/>
          <a:ln>
            <a:noFill/>
          </a:ln>
        </p:spPr>
        <p:txBody>
          <a:bodyPr spcFirstLastPara="1" wrap="square" lIns="91425" tIns="91425" rIns="91425" bIns="91425" anchor="t" anchorCtr="0">
            <a:spAutoFit/>
          </a:bodyPr>
          <a:lstStyle/>
          <a:p>
            <a:pPr marR="0" lvl="0" algn="ctr" rtl="0">
              <a:spcBef>
                <a:spcPts val="0"/>
              </a:spcBef>
              <a:spcAft>
                <a:spcPts val="0"/>
              </a:spcAft>
              <a:buClr>
                <a:srgbClr val="000000"/>
              </a:buClr>
              <a:buSzPts val="1700"/>
            </a:pPr>
            <a:r>
              <a:rPr lang="en-IN" sz="4800" b="1" dirty="0">
                <a:solidFill>
                  <a:schemeClr val="tx1"/>
                </a:solidFill>
              </a:rPr>
              <a:t>Q&amp;A</a:t>
            </a:r>
            <a:endParaRPr sz="4800" b="1" dirty="0">
              <a:solidFill>
                <a:schemeClr val="tx1"/>
              </a:solidFill>
            </a:endParaRPr>
          </a:p>
        </p:txBody>
      </p:sp>
    </p:spTree>
    <p:extLst>
      <p:ext uri="{BB962C8B-B14F-4D97-AF65-F5344CB8AC3E}">
        <p14:creationId xmlns:p14="http://schemas.microsoft.com/office/powerpoint/2010/main" val="642098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70705854-1C07-B152-5D35-4E07E4F8F96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D0AFA9BB-9368-B83E-59E6-A5CCFD379DE0}"/>
              </a:ext>
            </a:extLst>
          </p:cNvPr>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Introduction</a:t>
            </a:r>
            <a:endParaRPr sz="2400" b="1" dirty="0">
              <a:latin typeface="Proxima Nova"/>
              <a:ea typeface="Proxima Nova"/>
              <a:cs typeface="Proxima Nova"/>
              <a:sym typeface="Proxima Nova"/>
            </a:endParaRPr>
          </a:p>
        </p:txBody>
      </p:sp>
      <p:sp>
        <p:nvSpPr>
          <p:cNvPr id="7" name="TextBox 6">
            <a:extLst>
              <a:ext uri="{FF2B5EF4-FFF2-40B4-BE49-F238E27FC236}">
                <a16:creationId xmlns:a16="http://schemas.microsoft.com/office/drawing/2014/main" id="{16E32497-1A7B-32D8-0B79-4344FD2174F6}"/>
              </a:ext>
            </a:extLst>
          </p:cNvPr>
          <p:cNvSpPr txBox="1"/>
          <p:nvPr/>
        </p:nvSpPr>
        <p:spPr>
          <a:xfrm>
            <a:off x="5454316" y="1075437"/>
            <a:ext cx="6003295" cy="5755422"/>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Every year, </a:t>
            </a:r>
            <a:r>
              <a:rPr lang="en-US" sz="1600" b="1" dirty="0">
                <a:solidFill>
                  <a:schemeClr val="tx1"/>
                </a:solidFill>
                <a:latin typeface="Times New Roman" panose="02020603050405020304" pitchFamily="18" charset="0"/>
                <a:cs typeface="Times New Roman" panose="02020603050405020304" pitchFamily="18" charset="0"/>
              </a:rPr>
              <a:t>over 2.2 million people are diagnosed with lung cancer worldwide</a:t>
            </a:r>
            <a:r>
              <a:rPr lang="en-US" sz="1600" dirty="0">
                <a:latin typeface="Times New Roman" panose="02020603050405020304" pitchFamily="18" charset="0"/>
                <a:cs typeface="Times New Roman" panose="02020603050405020304" pitchFamily="18" charset="0"/>
              </a:rPr>
              <a:t>, and sadly, </a:t>
            </a:r>
            <a:r>
              <a:rPr lang="en-US" sz="1600" b="1" dirty="0">
                <a:solidFill>
                  <a:schemeClr val="tx1"/>
                </a:solidFill>
                <a:latin typeface="Times New Roman" panose="02020603050405020304" pitchFamily="18" charset="0"/>
                <a:cs typeface="Times New Roman" panose="02020603050405020304" pitchFamily="18" charset="0"/>
              </a:rPr>
              <a:t>more than 1.8 million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lose their lives, making it the </a:t>
            </a:r>
            <a:r>
              <a:rPr lang="en-US" sz="1600" b="1" dirty="0">
                <a:latin typeface="Times New Roman" panose="02020603050405020304" pitchFamily="18" charset="0"/>
                <a:cs typeface="Times New Roman" panose="02020603050405020304" pitchFamily="18" charset="0"/>
              </a:rPr>
              <a:t>leading cause of cancer-related deaths</a:t>
            </a:r>
            <a:r>
              <a:rPr lang="en-US" sz="1600" dirty="0">
                <a:latin typeface="Times New Roman" panose="02020603050405020304" pitchFamily="18" charset="0"/>
                <a:cs typeface="Times New Roman" panose="02020603050405020304" pitchFamily="18" charset="0"/>
              </a:rPr>
              <a:t> globally. The biggest challenge? </a:t>
            </a:r>
            <a:r>
              <a:rPr lang="en-US" sz="1600" b="1" dirty="0">
                <a:latin typeface="Times New Roman" panose="02020603050405020304" pitchFamily="18" charset="0"/>
                <a:cs typeface="Times New Roman" panose="02020603050405020304" pitchFamily="18" charset="0"/>
              </a:rPr>
              <a:t>Late diagnosis</a:t>
            </a:r>
            <a:r>
              <a:rPr lang="en-US" sz="1600" dirty="0">
                <a:latin typeface="Times New Roman" panose="02020603050405020304" pitchFamily="18" charset="0"/>
                <a:cs typeface="Times New Roman" panose="02020603050405020304" pitchFamily="18" charset="0"/>
              </a:rPr>
              <a:t>, when treatment is often too little, too late.</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In our project, </a:t>
            </a:r>
            <a:r>
              <a:rPr lang="en-US" sz="1600" b="1" dirty="0">
                <a:latin typeface="Times New Roman" panose="02020603050405020304" pitchFamily="18" charset="0"/>
                <a:cs typeface="Times New Roman" panose="02020603050405020304" pitchFamily="18" charset="0"/>
              </a:rPr>
              <a:t>“Lung Cancer Prediction using SHAP and Machine Learning Techniques,”</a:t>
            </a:r>
            <a:r>
              <a:rPr lang="en-US" sz="1600" dirty="0">
                <a:latin typeface="Times New Roman" panose="02020603050405020304" pitchFamily="18" charset="0"/>
                <a:cs typeface="Times New Roman" panose="02020603050405020304" pitchFamily="18" charset="0"/>
              </a:rPr>
              <a:t> we tackle this issue head-on using </a:t>
            </a:r>
            <a:r>
              <a:rPr lang="en-US" sz="1600" b="1" dirty="0">
                <a:latin typeface="Times New Roman" panose="02020603050405020304" pitchFamily="18" charset="0"/>
                <a:cs typeface="Times New Roman" panose="02020603050405020304" pitchFamily="18" charset="0"/>
              </a:rPr>
              <a:t>cutting-edge AI and explainable machine learning models</a:t>
            </a:r>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We worked with a </a:t>
            </a:r>
            <a:r>
              <a:rPr lang="en-US" sz="1600" b="1" dirty="0">
                <a:latin typeface="Times New Roman" panose="02020603050405020304" pitchFamily="18" charset="0"/>
                <a:cs typeface="Times New Roman" panose="02020603050405020304" pitchFamily="18" charset="0"/>
              </a:rPr>
              <a:t>text-based dataset of 5,000 records</a:t>
            </a:r>
            <a:r>
              <a:rPr lang="en-US" sz="1600" dirty="0">
                <a:latin typeface="Times New Roman" panose="02020603050405020304" pitchFamily="18" charset="0"/>
                <a:cs typeface="Times New Roman" panose="02020603050405020304" pitchFamily="18" charset="0"/>
              </a:rPr>
              <a:t> spanning </a:t>
            </a:r>
            <a:r>
              <a:rPr lang="en-US" sz="1600" b="1" dirty="0">
                <a:latin typeface="Times New Roman" panose="02020603050405020304" pitchFamily="18" charset="0"/>
                <a:cs typeface="Times New Roman" panose="02020603050405020304" pitchFamily="18" charset="0"/>
              </a:rPr>
              <a:t>18 medical attributes</a:t>
            </a:r>
            <a:r>
              <a:rPr lang="en-US" sz="1600" dirty="0">
                <a:latin typeface="Times New Roman" panose="02020603050405020304" pitchFamily="18" charset="0"/>
                <a:cs typeface="Times New Roman" panose="02020603050405020304" pitchFamily="18" charset="0"/>
              </a:rPr>
              <a:t> like age, smoking history, oxygen saturation, and family background. We also explored </a:t>
            </a:r>
            <a:r>
              <a:rPr lang="en-US" sz="1600" b="1" dirty="0">
                <a:latin typeface="Times New Roman" panose="02020603050405020304" pitchFamily="18" charset="0"/>
                <a:cs typeface="Times New Roman" panose="02020603050405020304" pitchFamily="18" charset="0"/>
              </a:rPr>
              <a:t>CT scan images</a:t>
            </a:r>
            <a:r>
              <a:rPr lang="en-US" sz="1600" dirty="0">
                <a:latin typeface="Times New Roman" panose="02020603050405020304" pitchFamily="18" charset="0"/>
                <a:cs typeface="Times New Roman" panose="02020603050405020304" pitchFamily="18" charset="0"/>
              </a:rPr>
              <a:t>, classifying them into </a:t>
            </a:r>
            <a:r>
              <a:rPr lang="en-US" sz="1600" b="1" dirty="0">
                <a:latin typeface="Times New Roman" panose="02020603050405020304" pitchFamily="18" charset="0"/>
                <a:cs typeface="Times New Roman" panose="02020603050405020304" pitchFamily="18" charset="0"/>
              </a:rPr>
              <a:t>Benign</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Malignant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Normal, </a:t>
            </a:r>
            <a:r>
              <a:rPr lang="en-US" sz="1600" dirty="0">
                <a:latin typeface="Times New Roman" panose="02020603050405020304" pitchFamily="18" charset="0"/>
                <a:cs typeface="Times New Roman" panose="02020603050405020304" pitchFamily="18" charset="0"/>
              </a:rPr>
              <a:t>a crucial step in identifying early-stage lung cancer.</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Using models like </a:t>
            </a:r>
            <a:r>
              <a:rPr lang="en-US" sz="1600" b="1" dirty="0">
                <a:latin typeface="Times New Roman" panose="02020603050405020304" pitchFamily="18" charset="0"/>
                <a:cs typeface="Times New Roman" panose="02020603050405020304" pitchFamily="18" charset="0"/>
              </a:rPr>
              <a:t>Random Forest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Logistic Regression</a:t>
            </a:r>
            <a:r>
              <a:rPr lang="en-US" sz="1600" dirty="0">
                <a:latin typeface="Times New Roman" panose="02020603050405020304" pitchFamily="18" charset="0"/>
                <a:cs typeface="Times New Roman" panose="02020603050405020304" pitchFamily="18" charset="0"/>
              </a:rPr>
              <a:t>, we achieved high levels of predictive accuracy but we didn’t stop there. To ensure </a:t>
            </a:r>
            <a:r>
              <a:rPr lang="en-US" sz="1600" b="1" dirty="0">
                <a:latin typeface="Times New Roman" panose="02020603050405020304" pitchFamily="18" charset="0"/>
                <a:cs typeface="Times New Roman" panose="02020603050405020304" pitchFamily="18" charset="0"/>
              </a:rPr>
              <a:t>doctors can trust and understand</a:t>
            </a:r>
            <a:r>
              <a:rPr lang="en-US" sz="1600" dirty="0">
                <a:latin typeface="Times New Roman" panose="02020603050405020304" pitchFamily="18" charset="0"/>
                <a:cs typeface="Times New Roman" panose="02020603050405020304" pitchFamily="18" charset="0"/>
              </a:rPr>
              <a:t> these predictions, we implemented </a:t>
            </a:r>
            <a:r>
              <a:rPr lang="en-US" sz="1600" b="1" dirty="0">
                <a:latin typeface="Times New Roman" panose="02020603050405020304" pitchFamily="18" charset="0"/>
                <a:cs typeface="Times New Roman" panose="02020603050405020304" pitchFamily="18" charset="0"/>
              </a:rPr>
              <a:t>SHAP (SHapley Additive exPlanations)</a:t>
            </a:r>
            <a:r>
              <a:rPr lang="en-US" sz="1600" dirty="0">
                <a:latin typeface="Times New Roman" panose="02020603050405020304" pitchFamily="18" charset="0"/>
                <a:cs typeface="Times New Roman" panose="02020603050405020304" pitchFamily="18" charset="0"/>
              </a:rPr>
              <a:t>, which reveals the </a:t>
            </a:r>
            <a:r>
              <a:rPr lang="en-US" sz="1600" b="1" dirty="0">
                <a:latin typeface="Times New Roman" panose="02020603050405020304" pitchFamily="18" charset="0"/>
                <a:cs typeface="Times New Roman" panose="02020603050405020304" pitchFamily="18" charset="0"/>
              </a:rPr>
              <a:t>exact contribution of each feature</a:t>
            </a:r>
            <a:r>
              <a:rPr lang="en-US" sz="1600" dirty="0">
                <a:latin typeface="Times New Roman" panose="02020603050405020304" pitchFamily="18" charset="0"/>
                <a:cs typeface="Times New Roman" panose="02020603050405020304" pitchFamily="18" charset="0"/>
              </a:rPr>
              <a:t> to the model's decision,  making the black-box model a transparent one.</a:t>
            </a:r>
          </a:p>
          <a:p>
            <a:pPr algn="just"/>
            <a:r>
              <a:rPr lang="en-US" sz="1600" dirty="0">
                <a:latin typeface="Times New Roman" panose="02020603050405020304" pitchFamily="18" charset="0"/>
                <a:cs typeface="Times New Roman" panose="02020603050405020304" pitchFamily="18" charset="0"/>
              </a:rPr>
              <a:t>By merging </a:t>
            </a:r>
            <a:r>
              <a:rPr lang="en-US" sz="1600" b="1" dirty="0">
                <a:latin typeface="Times New Roman" panose="02020603050405020304" pitchFamily="18" charset="0"/>
                <a:cs typeface="Times New Roman" panose="02020603050405020304" pitchFamily="18" charset="0"/>
              </a:rPr>
              <a:t>AI precision</a:t>
            </a:r>
            <a:r>
              <a:rPr lang="en-US" sz="1600" dirty="0">
                <a:latin typeface="Times New Roman" panose="02020603050405020304" pitchFamily="18" charset="0"/>
                <a:cs typeface="Times New Roman" panose="02020603050405020304" pitchFamily="18" charset="0"/>
              </a:rPr>
              <a:t> with </a:t>
            </a:r>
            <a:r>
              <a:rPr lang="en-US" sz="1600" b="1" dirty="0">
                <a:latin typeface="Times New Roman" panose="02020603050405020304" pitchFamily="18" charset="0"/>
                <a:cs typeface="Times New Roman" panose="02020603050405020304" pitchFamily="18" charset="0"/>
              </a:rPr>
              <a:t>human interpretability</a:t>
            </a:r>
            <a:r>
              <a:rPr lang="en-US" sz="1600" dirty="0">
                <a:latin typeface="Times New Roman" panose="02020603050405020304" pitchFamily="18" charset="0"/>
                <a:cs typeface="Times New Roman" panose="02020603050405020304" pitchFamily="18" charset="0"/>
              </a:rPr>
              <a:t>, our solution aims to </a:t>
            </a:r>
            <a:r>
              <a:rPr lang="en-US" sz="1600" b="1" dirty="0">
                <a:latin typeface="Times New Roman" panose="02020603050405020304" pitchFamily="18" charset="0"/>
                <a:cs typeface="Times New Roman" panose="02020603050405020304" pitchFamily="18" charset="0"/>
              </a:rPr>
              <a:t>accelerate early detection</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reduce diagnostic errors</a:t>
            </a:r>
            <a:r>
              <a:rPr lang="en-US" sz="1600" dirty="0">
                <a:latin typeface="Times New Roman" panose="02020603050405020304" pitchFamily="18" charset="0"/>
                <a:cs typeface="Times New Roman" panose="02020603050405020304" pitchFamily="18" charset="0"/>
              </a:rPr>
              <a:t>, and ultimately contribute to </a:t>
            </a:r>
            <a:r>
              <a:rPr lang="en-US" sz="1600" b="1" dirty="0">
                <a:latin typeface="Times New Roman" panose="02020603050405020304" pitchFamily="18" charset="0"/>
                <a:cs typeface="Times New Roman" panose="02020603050405020304" pitchFamily="18" charset="0"/>
              </a:rPr>
              <a:t>saving millions of lives</a:t>
            </a:r>
            <a:r>
              <a:rPr lang="en-US" sz="16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785FE9D8-5E18-D117-106D-AFDA95958F54}"/>
              </a:ext>
            </a:extLst>
          </p:cNvPr>
          <p:cNvPicPr>
            <a:picLocks noChangeAspect="1"/>
          </p:cNvPicPr>
          <p:nvPr/>
        </p:nvPicPr>
        <p:blipFill>
          <a:blip r:embed="rId4"/>
          <a:srcRect l="9206" r="8254"/>
          <a:stretch>
            <a:fillRect/>
          </a:stretch>
        </p:blipFill>
        <p:spPr>
          <a:xfrm>
            <a:off x="436820" y="1646321"/>
            <a:ext cx="4836695" cy="4146070"/>
          </a:xfrm>
          <a:prstGeom prst="rect">
            <a:avLst/>
          </a:prstGeom>
        </p:spPr>
      </p:pic>
    </p:spTree>
    <p:extLst>
      <p:ext uri="{BB962C8B-B14F-4D97-AF65-F5344CB8AC3E}">
        <p14:creationId xmlns:p14="http://schemas.microsoft.com/office/powerpoint/2010/main" val="210898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864ADABF-2212-8044-C304-F0527D517647}"/>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B96E6A58-8DFB-5B16-25F5-BCDDD2CB6E28}"/>
              </a:ext>
            </a:extLst>
          </p:cNvPr>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Abstract</a:t>
            </a:r>
            <a:endParaRPr sz="2400" b="1" dirty="0">
              <a:latin typeface="Proxima Nova"/>
              <a:ea typeface="Proxima Nova"/>
              <a:cs typeface="Proxima Nova"/>
              <a:sym typeface="Proxima Nova"/>
            </a:endParaRPr>
          </a:p>
        </p:txBody>
      </p:sp>
      <p:sp>
        <p:nvSpPr>
          <p:cNvPr id="7" name="TextBox 6">
            <a:extLst>
              <a:ext uri="{FF2B5EF4-FFF2-40B4-BE49-F238E27FC236}">
                <a16:creationId xmlns:a16="http://schemas.microsoft.com/office/drawing/2014/main" id="{89201BEF-3927-8BC4-35F7-6F8259BB4DE4}"/>
              </a:ext>
            </a:extLst>
          </p:cNvPr>
          <p:cNvSpPr txBox="1"/>
          <p:nvPr/>
        </p:nvSpPr>
        <p:spPr>
          <a:xfrm>
            <a:off x="351649" y="1388258"/>
            <a:ext cx="7549088" cy="4524315"/>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Lung cancer is one of the most prevalent and deadly forms of cancer, often detected at an advanced stage when treatment options are limited and survival rates decline sharply. This project aims to address the challenge of early detection by leveraging machine learning (ML) techniques and </a:t>
            </a:r>
            <a:r>
              <a:rPr lang="en-US" sz="1800" b="1" dirty="0">
                <a:latin typeface="Times New Roman" panose="02020603050405020304" pitchFamily="18" charset="0"/>
                <a:cs typeface="Times New Roman" panose="02020603050405020304" pitchFamily="18" charset="0"/>
              </a:rPr>
              <a:t>explainable AI (XAI)</a:t>
            </a:r>
            <a:r>
              <a:rPr lang="en-US" sz="1800" dirty="0">
                <a:latin typeface="Times New Roman" panose="02020603050405020304" pitchFamily="18" charset="0"/>
                <a:cs typeface="Times New Roman" panose="02020603050405020304" pitchFamily="18" charset="0"/>
              </a:rPr>
              <a:t> frameworks. We employ algorithms such as </a:t>
            </a:r>
            <a:r>
              <a:rPr lang="en-US" sz="1800" b="1" dirty="0">
                <a:latin typeface="Times New Roman" panose="02020603050405020304" pitchFamily="18" charset="0"/>
                <a:cs typeface="Times New Roman" panose="02020603050405020304" pitchFamily="18" charset="0"/>
              </a:rPr>
              <a:t>Random Forest</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Logistic Regression</a:t>
            </a:r>
            <a:r>
              <a:rPr lang="en-US" sz="1800" dirty="0">
                <a:latin typeface="Times New Roman" panose="02020603050405020304" pitchFamily="18" charset="0"/>
                <a:cs typeface="Times New Roman" panose="02020603050405020304" pitchFamily="18" charset="0"/>
              </a:rPr>
              <a:t> on a comprehensive </a:t>
            </a:r>
            <a:r>
              <a:rPr lang="en-US" sz="1800" b="1" dirty="0">
                <a:latin typeface="Times New Roman" panose="02020603050405020304" pitchFamily="18" charset="0"/>
                <a:cs typeface="Times New Roman" panose="02020603050405020304" pitchFamily="18" charset="0"/>
              </a:rPr>
              <a:t>text-based dataset of 5,000 samples with 18 clinical features</a:t>
            </a:r>
            <a:r>
              <a:rPr lang="en-US" sz="1800" dirty="0">
                <a:latin typeface="Times New Roman" panose="02020603050405020304" pitchFamily="18" charset="0"/>
                <a:cs typeface="Times New Roman" panose="02020603050405020304" pitchFamily="18" charset="0"/>
              </a:rPr>
              <a:t>, as well as </a:t>
            </a:r>
            <a:r>
              <a:rPr lang="en-US" sz="1800" b="1" dirty="0">
                <a:latin typeface="Times New Roman" panose="02020603050405020304" pitchFamily="18" charset="0"/>
                <a:cs typeface="Times New Roman" panose="02020603050405020304" pitchFamily="18" charset="0"/>
              </a:rPr>
              <a:t>CT scan images</a:t>
            </a:r>
            <a:r>
              <a:rPr lang="en-US" sz="1800" dirty="0">
                <a:latin typeface="Times New Roman" panose="02020603050405020304" pitchFamily="18" charset="0"/>
                <a:cs typeface="Times New Roman" panose="02020603050405020304" pitchFamily="18" charset="0"/>
              </a:rPr>
              <a:t>, to classify cases into </a:t>
            </a:r>
            <a:r>
              <a:rPr lang="en-US" sz="1800" b="1" dirty="0">
                <a:latin typeface="Times New Roman" panose="02020603050405020304" pitchFamily="18" charset="0"/>
                <a:cs typeface="Times New Roman" panose="02020603050405020304" pitchFamily="18" charset="0"/>
              </a:rPr>
              <a:t>Benign, Malignant, or Normal</a:t>
            </a:r>
            <a:r>
              <a:rPr lang="en-US" sz="1800" dirty="0">
                <a:latin typeface="Times New Roman" panose="02020603050405020304" pitchFamily="18" charset="0"/>
                <a:cs typeface="Times New Roman" panose="02020603050405020304" pitchFamily="18" charset="0"/>
              </a:rPr>
              <a: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To enhance model interpretability, we integrate SHAP (SHapley Additive exPlanations), which provides clear, feature-level insights into each prediction. This not only improves the transparency and reliability of the model but also equips healthcare professionals with actionable explanations, fostering trust in AI-assisted diagnostics. Our approach combines predictive accuracy with interpretability, aiming to support timely and informed clinical decisions, and ultimately contribute to the early and effective diagnosis of lung cancer.</a:t>
            </a:r>
          </a:p>
        </p:txBody>
      </p:sp>
      <p:pic>
        <p:nvPicPr>
          <p:cNvPr id="3" name="Picture 2">
            <a:extLst>
              <a:ext uri="{FF2B5EF4-FFF2-40B4-BE49-F238E27FC236}">
                <a16:creationId xmlns:a16="http://schemas.microsoft.com/office/drawing/2014/main" id="{251772F7-B705-78A4-4D7E-FFA5A390E2C9}"/>
              </a:ext>
            </a:extLst>
          </p:cNvPr>
          <p:cNvPicPr>
            <a:picLocks noChangeAspect="1"/>
          </p:cNvPicPr>
          <p:nvPr/>
        </p:nvPicPr>
        <p:blipFill>
          <a:blip r:embed="rId4"/>
          <a:stretch>
            <a:fillRect/>
          </a:stretch>
        </p:blipFill>
        <p:spPr>
          <a:xfrm>
            <a:off x="8237203" y="1839284"/>
            <a:ext cx="3305092" cy="3581614"/>
          </a:xfrm>
          <a:prstGeom prst="rect">
            <a:avLst/>
          </a:prstGeom>
        </p:spPr>
      </p:pic>
    </p:spTree>
    <p:extLst>
      <p:ext uri="{BB962C8B-B14F-4D97-AF65-F5344CB8AC3E}">
        <p14:creationId xmlns:p14="http://schemas.microsoft.com/office/powerpoint/2010/main" val="405168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BB3D82DA-C171-CDDC-866A-292CFC560C04}"/>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32F345D-B3E3-D6C9-C10E-CD0257E43293}"/>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Literature Review</a:t>
            </a:r>
          </a:p>
        </p:txBody>
      </p:sp>
      <p:graphicFrame>
        <p:nvGraphicFramePr>
          <p:cNvPr id="2" name="Table 1">
            <a:extLst>
              <a:ext uri="{FF2B5EF4-FFF2-40B4-BE49-F238E27FC236}">
                <a16:creationId xmlns:a16="http://schemas.microsoft.com/office/drawing/2014/main" id="{61CF0117-2672-EEA1-21E3-9E66777464FE}"/>
              </a:ext>
            </a:extLst>
          </p:cNvPr>
          <p:cNvGraphicFramePr>
            <a:graphicFrameLocks noGrp="1"/>
          </p:cNvGraphicFramePr>
          <p:nvPr>
            <p:extLst>
              <p:ext uri="{D42A27DB-BD31-4B8C-83A1-F6EECF244321}">
                <p14:modId xmlns:p14="http://schemas.microsoft.com/office/powerpoint/2010/main" val="2511352308"/>
              </p:ext>
            </p:extLst>
          </p:nvPr>
        </p:nvGraphicFramePr>
        <p:xfrm>
          <a:off x="507453" y="1087983"/>
          <a:ext cx="11177094" cy="3810000"/>
        </p:xfrm>
        <a:graphic>
          <a:graphicData uri="http://schemas.openxmlformats.org/drawingml/2006/table">
            <a:tbl>
              <a:tblPr firstRow="1" bandRow="1">
                <a:tableStyleId>{7DF18680-E054-41AD-8BC1-D1AEF772440D}</a:tableStyleId>
              </a:tblPr>
              <a:tblGrid>
                <a:gridCol w="519242">
                  <a:extLst>
                    <a:ext uri="{9D8B030D-6E8A-4147-A177-3AD203B41FA5}">
                      <a16:colId xmlns:a16="http://schemas.microsoft.com/office/drawing/2014/main" val="3239944091"/>
                    </a:ext>
                  </a:extLst>
                </a:gridCol>
                <a:gridCol w="770021">
                  <a:extLst>
                    <a:ext uri="{9D8B030D-6E8A-4147-A177-3AD203B41FA5}">
                      <a16:colId xmlns:a16="http://schemas.microsoft.com/office/drawing/2014/main" val="1214378302"/>
                    </a:ext>
                  </a:extLst>
                </a:gridCol>
                <a:gridCol w="2646947">
                  <a:extLst>
                    <a:ext uri="{9D8B030D-6E8A-4147-A177-3AD203B41FA5}">
                      <a16:colId xmlns:a16="http://schemas.microsoft.com/office/drawing/2014/main" val="3565815387"/>
                    </a:ext>
                  </a:extLst>
                </a:gridCol>
                <a:gridCol w="2374232">
                  <a:extLst>
                    <a:ext uri="{9D8B030D-6E8A-4147-A177-3AD203B41FA5}">
                      <a16:colId xmlns:a16="http://schemas.microsoft.com/office/drawing/2014/main" val="648608938"/>
                    </a:ext>
                  </a:extLst>
                </a:gridCol>
                <a:gridCol w="2221831">
                  <a:extLst>
                    <a:ext uri="{9D8B030D-6E8A-4147-A177-3AD203B41FA5}">
                      <a16:colId xmlns:a16="http://schemas.microsoft.com/office/drawing/2014/main" val="3744126198"/>
                    </a:ext>
                  </a:extLst>
                </a:gridCol>
                <a:gridCol w="2644821">
                  <a:extLst>
                    <a:ext uri="{9D8B030D-6E8A-4147-A177-3AD203B41FA5}">
                      <a16:colId xmlns:a16="http://schemas.microsoft.com/office/drawing/2014/main" val="824207325"/>
                    </a:ext>
                  </a:extLst>
                </a:gridCol>
              </a:tblGrid>
              <a:tr h="370840">
                <a:tc>
                  <a:txBody>
                    <a:bodyPr/>
                    <a:lstStyle/>
                    <a:p>
                      <a:pPr algn="l"/>
                      <a:r>
                        <a:rPr lang="en-US" dirty="0"/>
                        <a:t>Ref. No.</a:t>
                      </a:r>
                      <a:endParaRPr lang="en-IN" dirty="0"/>
                    </a:p>
                  </a:txBody>
                  <a:tcPr marL="45720" marR="45720"/>
                </a:tc>
                <a:tc>
                  <a:txBody>
                    <a:bodyPr/>
                    <a:lstStyle/>
                    <a:p>
                      <a:pPr algn="l"/>
                      <a:r>
                        <a:rPr lang="en-US" dirty="0"/>
                        <a:t>Year</a:t>
                      </a:r>
                      <a:endParaRPr lang="en-IN" dirty="0"/>
                    </a:p>
                  </a:txBody>
                  <a:tcPr marL="45720" marR="45720"/>
                </a:tc>
                <a:tc>
                  <a:txBody>
                    <a:bodyPr/>
                    <a:lstStyle/>
                    <a:p>
                      <a:pPr algn="l"/>
                      <a:r>
                        <a:rPr lang="en-US" dirty="0"/>
                        <a:t>Dataset </a:t>
                      </a:r>
                      <a:endParaRPr lang="en-IN" dirty="0"/>
                    </a:p>
                  </a:txBody>
                  <a:tcPr marL="45720" marR="45720"/>
                </a:tc>
                <a:tc>
                  <a:txBody>
                    <a:bodyPr/>
                    <a:lstStyle/>
                    <a:p>
                      <a:pPr algn="l"/>
                      <a:r>
                        <a:rPr lang="en-US" dirty="0"/>
                        <a:t>Results</a:t>
                      </a:r>
                      <a:endParaRPr lang="en-IN" dirty="0"/>
                    </a:p>
                  </a:txBody>
                  <a:tcPr marL="45720" marR="45720"/>
                </a:tc>
                <a:tc>
                  <a:txBody>
                    <a:bodyPr/>
                    <a:lstStyle/>
                    <a:p>
                      <a:pPr algn="l"/>
                      <a:r>
                        <a:rPr lang="en-US" dirty="0"/>
                        <a:t>Methodology</a:t>
                      </a:r>
                      <a:endParaRPr lang="en-IN" dirty="0"/>
                    </a:p>
                  </a:txBody>
                  <a:tcPr marL="45720" marR="45720"/>
                </a:tc>
                <a:tc>
                  <a:txBody>
                    <a:bodyPr/>
                    <a:lstStyle/>
                    <a:p>
                      <a:pPr algn="l"/>
                      <a:r>
                        <a:rPr lang="en-US" dirty="0"/>
                        <a:t>Limitations</a:t>
                      </a:r>
                      <a:endParaRPr lang="en-IN" dirty="0"/>
                    </a:p>
                  </a:txBody>
                  <a:tcPr marL="45720" marR="45720"/>
                </a:tc>
                <a:extLst>
                  <a:ext uri="{0D108BD9-81ED-4DB2-BD59-A6C34878D82A}">
                    <a16:rowId xmlns:a16="http://schemas.microsoft.com/office/drawing/2014/main" val="1731168368"/>
                  </a:ext>
                </a:extLst>
              </a:tr>
              <a:tr h="370840">
                <a:tc>
                  <a:txBody>
                    <a:bodyPr/>
                    <a:lstStyle/>
                    <a:p>
                      <a:pPr algn="l"/>
                      <a:r>
                        <a:rPr lang="en-US" sz="1200" dirty="0">
                          <a:latin typeface="Times New Roman" panose="02020603050405020304" pitchFamily="18" charset="0"/>
                          <a:cs typeface="Times New Roman" panose="02020603050405020304" pitchFamily="18" charset="0"/>
                        </a:rPr>
                        <a:t>[1]</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LIDC-IDRI (Lung Image Database Consortium and Image Database Resource Initiative)</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LIDC-IDRI-DA-RAD (a variant of LIDC-IDRI with additional radiologist annotations)</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Accuracy: 98%</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AUC (SVM): 0.9875</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Training Accuracy (KNN): Lower than 98% (exact not given)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Used ML on 309 samples (16 features); removed age, gender, anxiety after correlation.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Trained LR, SVM, KNN; evaluated using accuracy and AUC.</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Limitations include small self-reported dataset which may introduce bias and limit generalizability.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study uses binary classification without considering cancer stages. Important factors such as genetics and environmental exposure are not included. KNN model shows overfitting which affects reliability.</a:t>
                      </a:r>
                    </a:p>
                  </a:txBody>
                  <a:tcPr marL="45720" marR="45720"/>
                </a:tc>
                <a:extLst>
                  <a:ext uri="{0D108BD9-81ED-4DB2-BD59-A6C34878D82A}">
                    <a16:rowId xmlns:a16="http://schemas.microsoft.com/office/drawing/2014/main" val="3989882611"/>
                  </a:ext>
                </a:extLst>
              </a:tr>
              <a:tr h="370840">
                <a:tc>
                  <a:txBody>
                    <a:bodyPr/>
                    <a:lstStyle/>
                    <a:p>
                      <a:pPr algn="l"/>
                      <a:r>
                        <a:rPr lang="en-US" sz="1200" dirty="0">
                          <a:latin typeface="Times New Roman" panose="02020603050405020304" pitchFamily="18" charset="0"/>
                          <a:cs typeface="Times New Roman" panose="02020603050405020304" pitchFamily="18" charset="0"/>
                        </a:rPr>
                        <a:t>[2]</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Patient symptom and medical history data collected through questionnaires covering symptoms like cough, wheezing, yellow fingers, fatigue, etc.</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CT scan images obtained for patients classified as medium or high risk based on questionnaire analysis.</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Random Forest Accuracy: 96.11%</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XGBoost Accuracy: 95.92%</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AdaBoost Accuracy: 95.74%</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Used Random Forest, AdaBoost, XGBoost for lung cancer prediction.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Handled imbalance with SMOTE and improved performance using Bayesian hyperparameter tuning.</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Results depend on dataset quality and diversity as limited data may affect generalizability.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Validation in real-world clinical settings is still required.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Some important patient factors such as genetics and environment may be missing from the dataset.</a:t>
                      </a:r>
                    </a:p>
                  </a:txBody>
                  <a:tcPr marL="45720" marR="45720"/>
                </a:tc>
                <a:extLst>
                  <a:ext uri="{0D108BD9-81ED-4DB2-BD59-A6C34878D82A}">
                    <a16:rowId xmlns:a16="http://schemas.microsoft.com/office/drawing/2014/main" val="596327272"/>
                  </a:ext>
                </a:extLst>
              </a:tr>
            </a:tbl>
          </a:graphicData>
        </a:graphic>
      </p:graphicFrame>
    </p:spTree>
    <p:extLst>
      <p:ext uri="{BB962C8B-B14F-4D97-AF65-F5344CB8AC3E}">
        <p14:creationId xmlns:p14="http://schemas.microsoft.com/office/powerpoint/2010/main" val="112331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E9A57D3A-3C50-90FD-E3FA-006E6E38E0E4}"/>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C4727C18-9981-F917-3DFD-54ED971F5CDA}"/>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Literature Review</a:t>
            </a:r>
          </a:p>
        </p:txBody>
      </p:sp>
      <p:graphicFrame>
        <p:nvGraphicFramePr>
          <p:cNvPr id="2" name="Table 1">
            <a:extLst>
              <a:ext uri="{FF2B5EF4-FFF2-40B4-BE49-F238E27FC236}">
                <a16:creationId xmlns:a16="http://schemas.microsoft.com/office/drawing/2014/main" id="{F329F375-D951-8A5C-1FBD-9199F07BD73B}"/>
              </a:ext>
            </a:extLst>
          </p:cNvPr>
          <p:cNvGraphicFramePr>
            <a:graphicFrameLocks noGrp="1"/>
          </p:cNvGraphicFramePr>
          <p:nvPr>
            <p:extLst>
              <p:ext uri="{D42A27DB-BD31-4B8C-83A1-F6EECF244321}">
                <p14:modId xmlns:p14="http://schemas.microsoft.com/office/powerpoint/2010/main" val="2632166254"/>
              </p:ext>
            </p:extLst>
          </p:nvPr>
        </p:nvGraphicFramePr>
        <p:xfrm>
          <a:off x="507453" y="1087983"/>
          <a:ext cx="11177094" cy="4942840"/>
        </p:xfrm>
        <a:graphic>
          <a:graphicData uri="http://schemas.openxmlformats.org/drawingml/2006/table">
            <a:tbl>
              <a:tblPr firstRow="1" bandRow="1">
                <a:tableStyleId>{7DF18680-E054-41AD-8BC1-D1AEF772440D}</a:tableStyleId>
              </a:tblPr>
              <a:tblGrid>
                <a:gridCol w="687684">
                  <a:extLst>
                    <a:ext uri="{9D8B030D-6E8A-4147-A177-3AD203B41FA5}">
                      <a16:colId xmlns:a16="http://schemas.microsoft.com/office/drawing/2014/main" val="3239944091"/>
                    </a:ext>
                  </a:extLst>
                </a:gridCol>
                <a:gridCol w="914400">
                  <a:extLst>
                    <a:ext uri="{9D8B030D-6E8A-4147-A177-3AD203B41FA5}">
                      <a16:colId xmlns:a16="http://schemas.microsoft.com/office/drawing/2014/main" val="1214378302"/>
                    </a:ext>
                  </a:extLst>
                </a:gridCol>
                <a:gridCol w="2269958">
                  <a:extLst>
                    <a:ext uri="{9D8B030D-6E8A-4147-A177-3AD203B41FA5}">
                      <a16:colId xmlns:a16="http://schemas.microsoft.com/office/drawing/2014/main" val="3565815387"/>
                    </a:ext>
                  </a:extLst>
                </a:gridCol>
                <a:gridCol w="2703094">
                  <a:extLst>
                    <a:ext uri="{9D8B030D-6E8A-4147-A177-3AD203B41FA5}">
                      <a16:colId xmlns:a16="http://schemas.microsoft.com/office/drawing/2014/main" val="648608938"/>
                    </a:ext>
                  </a:extLst>
                </a:gridCol>
                <a:gridCol w="2462464">
                  <a:extLst>
                    <a:ext uri="{9D8B030D-6E8A-4147-A177-3AD203B41FA5}">
                      <a16:colId xmlns:a16="http://schemas.microsoft.com/office/drawing/2014/main" val="3744126198"/>
                    </a:ext>
                  </a:extLst>
                </a:gridCol>
                <a:gridCol w="2139494">
                  <a:extLst>
                    <a:ext uri="{9D8B030D-6E8A-4147-A177-3AD203B41FA5}">
                      <a16:colId xmlns:a16="http://schemas.microsoft.com/office/drawing/2014/main" val="824207325"/>
                    </a:ext>
                  </a:extLst>
                </a:gridCol>
              </a:tblGrid>
              <a:tr h="370840">
                <a:tc>
                  <a:txBody>
                    <a:bodyPr/>
                    <a:lstStyle/>
                    <a:p>
                      <a:pPr algn="l"/>
                      <a:r>
                        <a:rPr lang="en-US" sz="1200" dirty="0">
                          <a:latin typeface="Times New Roman" panose="02020603050405020304" pitchFamily="18" charset="0"/>
                          <a:cs typeface="Times New Roman" panose="02020603050405020304" pitchFamily="18" charset="0"/>
                        </a:rPr>
                        <a:t>Ref. No.</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a:r>
                        <a:rPr lang="en-US" sz="1200" dirty="0">
                          <a:latin typeface="Times New Roman" panose="02020603050405020304" pitchFamily="18" charset="0"/>
                          <a:cs typeface="Times New Roman" panose="02020603050405020304" pitchFamily="18" charset="0"/>
                        </a:rPr>
                        <a:t>Year</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a:r>
                        <a:rPr lang="en-US" sz="1200" dirty="0">
                          <a:latin typeface="Times New Roman" panose="02020603050405020304" pitchFamily="18" charset="0"/>
                          <a:cs typeface="Times New Roman" panose="02020603050405020304" pitchFamily="18" charset="0"/>
                        </a:rPr>
                        <a:t>Dataset </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a:r>
                        <a:rPr lang="en-US" sz="1200" dirty="0">
                          <a:latin typeface="Times New Roman" panose="02020603050405020304" pitchFamily="18" charset="0"/>
                          <a:cs typeface="Times New Roman" panose="02020603050405020304" pitchFamily="18" charset="0"/>
                        </a:rPr>
                        <a:t>Results</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a:r>
                        <a:rPr lang="en-US" sz="1200" dirty="0">
                          <a:latin typeface="Times New Roman" panose="02020603050405020304" pitchFamily="18" charset="0"/>
                          <a:cs typeface="Times New Roman" panose="02020603050405020304" pitchFamily="18" charset="0"/>
                        </a:rPr>
                        <a:t>Methodology</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a:r>
                        <a:rPr lang="en-US" sz="1200" dirty="0">
                          <a:latin typeface="Times New Roman" panose="02020603050405020304" pitchFamily="18" charset="0"/>
                          <a:cs typeface="Times New Roman" panose="02020603050405020304" pitchFamily="18" charset="0"/>
                        </a:rPr>
                        <a:t>Limitations</a:t>
                      </a:r>
                      <a:endParaRPr lang="en-IN" sz="1200" dirty="0">
                        <a:latin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1731168368"/>
                  </a:ext>
                </a:extLst>
              </a:tr>
              <a:tr h="370840">
                <a:tc>
                  <a:txBody>
                    <a:bodyPr/>
                    <a:lstStyle/>
                    <a:p>
                      <a:pPr algn="l"/>
                      <a:r>
                        <a:rPr lang="en-US" sz="1200" dirty="0">
                          <a:latin typeface="Times New Roman" panose="02020603050405020304" pitchFamily="18" charset="0"/>
                          <a:cs typeface="Times New Roman" panose="02020603050405020304" pitchFamily="18" charset="0"/>
                        </a:rPr>
                        <a:t>[3]</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BIR Lung Dataset</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LIDC-IDRI (Lung Image Database Consortium and Image Database Resource Initiative)</a:t>
                      </a:r>
                    </a:p>
                  </a:txBody>
                  <a:tcPr marL="45720" marR="45720"/>
                </a:tc>
                <a:tc>
                  <a:txBody>
                    <a:bodyPr/>
                    <a:lstStyle/>
                    <a:p>
                      <a:pPr marL="171450" indent="-171450" algn="l" fontAlgn="b">
                        <a:buFont typeface="Wingdings" panose="05000000000000000000" pitchFamily="2" charset="2"/>
                        <a:buChar char="§"/>
                      </a:pP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XGBoost</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Accuracy: 96.92%</a:t>
                      </a:r>
                    </a:p>
                    <a:p>
                      <a:pPr marL="171450" indent="-171450" algn="l" fontAlgn="b">
                        <a:buFont typeface="Wingdings" panose="05000000000000000000" pitchFamily="2" charset="2"/>
                        <a:buChar char="§"/>
                      </a:pP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LightGBM</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Accuracy: ~93.5%</a:t>
                      </a:r>
                    </a:p>
                    <a:p>
                      <a:pPr marL="171450" indent="-171450" algn="l" fontAlgn="b">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AdaBoost Accuracy: ~92.3%</a:t>
                      </a:r>
                    </a:p>
                    <a:p>
                      <a:pPr marL="171450" indent="-171450" algn="l" fontAlgn="b">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Logistic Regression Accuracy: 67.41%</a:t>
                      </a:r>
                    </a:p>
                  </a:txBody>
                  <a:tcPr marL="45720" marR="45720"/>
                </a:tc>
                <a:tc>
                  <a:txBody>
                    <a:bodyPr/>
                    <a:lstStyle/>
                    <a:p>
                      <a:pPr marL="171450" indent="-171450" algn="l" fontAlgn="b">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Collected data from 5000 patients (25 features, 5 hospitals). </a:t>
                      </a:r>
                    </a:p>
                    <a:p>
                      <a:pPr marL="171450" indent="-171450" algn="l" fontAlgn="b">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Applied preprocessing, feature selection (RapidMiner), 10-fold CV. Evaluated XGBoost, </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LightGBM</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AdaBoost, LR, and SVM.</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Data was manually collected from a specific region which may limit generalizability. Only structured tabular data was used without imaging or genomic inputs.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Deep learning techniques such as CNNs were not applied. Real-time clinical deployment was not evaluated.</a:t>
                      </a:r>
                    </a:p>
                  </a:txBody>
                  <a:tcPr marL="45720" marR="45720"/>
                </a:tc>
                <a:extLst>
                  <a:ext uri="{0D108BD9-81ED-4DB2-BD59-A6C34878D82A}">
                    <a16:rowId xmlns:a16="http://schemas.microsoft.com/office/drawing/2014/main" val="3989882611"/>
                  </a:ext>
                </a:extLst>
              </a:tr>
              <a:tr h="370840">
                <a:tc>
                  <a:txBody>
                    <a:bodyPr/>
                    <a:lstStyle/>
                    <a:p>
                      <a:pPr algn="l"/>
                      <a:r>
                        <a:rPr lang="en-US" sz="1200" dirty="0">
                          <a:latin typeface="Times New Roman" panose="02020603050405020304" pitchFamily="18" charset="0"/>
                          <a:cs typeface="Times New Roman" panose="02020603050405020304" pitchFamily="18" charset="0"/>
                        </a:rPr>
                        <a:t>[4]</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Lung Cancer Dataset from the UCI Machine Learning Repository</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LIDC-IDRI (Lung Image Database Consortium and Image Database Resource Initiative) </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KNN Accuracy: 92.86%</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Bernoulli NB Accuracy: 91.07%</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Gaussian NB Accuracy: 91.07%</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Other Models (SVM, RF, XGB, MLP): Accuracy between 85% – 89%</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Used 310 patient records (16 features) from Kaggle.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Preprocessed</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data (deduplication, encoding, gender-wise analysis). Applied 10-fold CV (80/20 split). </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Compared LR, NB (Gaussian/Bernoulli), SVM, RF, KNN,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XGBoost</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Extra Tree, AdaBoost, MLP, and two ensembles (XGB+ADA, Voting).</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dataset size was limited to 310 samples which affects generalizability.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Only tabular data was used without imaging or genomic features.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Attribute correlations were moderate and results may differ on real-world EHR data.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Future work should explore larger datasets and advanced ensemble methods for validation.</a:t>
                      </a:r>
                    </a:p>
                  </a:txBody>
                  <a:tcPr marL="45720" marR="45720"/>
                </a:tc>
                <a:extLst>
                  <a:ext uri="{0D108BD9-81ED-4DB2-BD59-A6C34878D82A}">
                    <a16:rowId xmlns:a16="http://schemas.microsoft.com/office/drawing/2014/main" val="596327272"/>
                  </a:ext>
                </a:extLst>
              </a:tr>
            </a:tbl>
          </a:graphicData>
        </a:graphic>
      </p:graphicFrame>
    </p:spTree>
    <p:extLst>
      <p:ext uri="{BB962C8B-B14F-4D97-AF65-F5344CB8AC3E}">
        <p14:creationId xmlns:p14="http://schemas.microsoft.com/office/powerpoint/2010/main" val="2377346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206096E1-DB41-5029-FDAE-6EADD0434A9D}"/>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C7C43A6-3DE7-1A7A-275D-CBBECA4DD2ED}"/>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Literature Review</a:t>
            </a:r>
          </a:p>
        </p:txBody>
      </p:sp>
      <p:graphicFrame>
        <p:nvGraphicFramePr>
          <p:cNvPr id="2" name="Table 1">
            <a:extLst>
              <a:ext uri="{FF2B5EF4-FFF2-40B4-BE49-F238E27FC236}">
                <a16:creationId xmlns:a16="http://schemas.microsoft.com/office/drawing/2014/main" id="{EDC57726-0A1E-6DC0-438D-DF4DC5CE3C25}"/>
              </a:ext>
            </a:extLst>
          </p:cNvPr>
          <p:cNvGraphicFramePr>
            <a:graphicFrameLocks noGrp="1"/>
          </p:cNvGraphicFramePr>
          <p:nvPr>
            <p:extLst>
              <p:ext uri="{D42A27DB-BD31-4B8C-83A1-F6EECF244321}">
                <p14:modId xmlns:p14="http://schemas.microsoft.com/office/powerpoint/2010/main" val="920120503"/>
              </p:ext>
            </p:extLst>
          </p:nvPr>
        </p:nvGraphicFramePr>
        <p:xfrm>
          <a:off x="561474" y="1087983"/>
          <a:ext cx="11123073" cy="4358640"/>
        </p:xfrm>
        <a:graphic>
          <a:graphicData uri="http://schemas.openxmlformats.org/drawingml/2006/table">
            <a:tbl>
              <a:tblPr firstRow="1" bandRow="1">
                <a:tableStyleId>{7DF18680-E054-41AD-8BC1-D1AEF772440D}</a:tableStyleId>
              </a:tblPr>
              <a:tblGrid>
                <a:gridCol w="585537">
                  <a:extLst>
                    <a:ext uri="{9D8B030D-6E8A-4147-A177-3AD203B41FA5}">
                      <a16:colId xmlns:a16="http://schemas.microsoft.com/office/drawing/2014/main" val="3239944091"/>
                    </a:ext>
                  </a:extLst>
                </a:gridCol>
                <a:gridCol w="994610">
                  <a:extLst>
                    <a:ext uri="{9D8B030D-6E8A-4147-A177-3AD203B41FA5}">
                      <a16:colId xmlns:a16="http://schemas.microsoft.com/office/drawing/2014/main" val="1214378302"/>
                    </a:ext>
                  </a:extLst>
                </a:gridCol>
                <a:gridCol w="2558716">
                  <a:extLst>
                    <a:ext uri="{9D8B030D-6E8A-4147-A177-3AD203B41FA5}">
                      <a16:colId xmlns:a16="http://schemas.microsoft.com/office/drawing/2014/main" val="3565815387"/>
                    </a:ext>
                  </a:extLst>
                </a:gridCol>
                <a:gridCol w="2382252">
                  <a:extLst>
                    <a:ext uri="{9D8B030D-6E8A-4147-A177-3AD203B41FA5}">
                      <a16:colId xmlns:a16="http://schemas.microsoft.com/office/drawing/2014/main" val="648608938"/>
                    </a:ext>
                  </a:extLst>
                </a:gridCol>
                <a:gridCol w="2550695">
                  <a:extLst>
                    <a:ext uri="{9D8B030D-6E8A-4147-A177-3AD203B41FA5}">
                      <a16:colId xmlns:a16="http://schemas.microsoft.com/office/drawing/2014/main" val="3744126198"/>
                    </a:ext>
                  </a:extLst>
                </a:gridCol>
                <a:gridCol w="2051263">
                  <a:extLst>
                    <a:ext uri="{9D8B030D-6E8A-4147-A177-3AD203B41FA5}">
                      <a16:colId xmlns:a16="http://schemas.microsoft.com/office/drawing/2014/main" val="824207325"/>
                    </a:ext>
                  </a:extLst>
                </a:gridCol>
              </a:tblGrid>
              <a:tr h="370840">
                <a:tc>
                  <a:txBody>
                    <a:bodyPr/>
                    <a:lstStyle/>
                    <a:p>
                      <a:pPr algn="l"/>
                      <a:r>
                        <a:rPr lang="en-US" dirty="0"/>
                        <a:t>Ref. No.</a:t>
                      </a:r>
                      <a:endParaRPr lang="en-IN" dirty="0"/>
                    </a:p>
                  </a:txBody>
                  <a:tcPr marL="45720" marR="45720"/>
                </a:tc>
                <a:tc>
                  <a:txBody>
                    <a:bodyPr/>
                    <a:lstStyle/>
                    <a:p>
                      <a:pPr algn="l"/>
                      <a:r>
                        <a:rPr lang="en-US" dirty="0"/>
                        <a:t>Year</a:t>
                      </a:r>
                      <a:endParaRPr lang="en-IN" dirty="0"/>
                    </a:p>
                  </a:txBody>
                  <a:tcPr marL="45720" marR="45720"/>
                </a:tc>
                <a:tc>
                  <a:txBody>
                    <a:bodyPr/>
                    <a:lstStyle/>
                    <a:p>
                      <a:pPr algn="l"/>
                      <a:r>
                        <a:rPr lang="en-US" dirty="0"/>
                        <a:t>Dataset </a:t>
                      </a:r>
                      <a:endParaRPr lang="en-IN" dirty="0"/>
                    </a:p>
                  </a:txBody>
                  <a:tcPr marL="45720" marR="45720"/>
                </a:tc>
                <a:tc>
                  <a:txBody>
                    <a:bodyPr/>
                    <a:lstStyle/>
                    <a:p>
                      <a:pPr algn="l"/>
                      <a:r>
                        <a:rPr lang="en-US" dirty="0"/>
                        <a:t>Results</a:t>
                      </a:r>
                      <a:endParaRPr lang="en-IN" dirty="0"/>
                    </a:p>
                  </a:txBody>
                  <a:tcPr marL="45720" marR="45720"/>
                </a:tc>
                <a:tc>
                  <a:txBody>
                    <a:bodyPr/>
                    <a:lstStyle/>
                    <a:p>
                      <a:pPr algn="l"/>
                      <a:r>
                        <a:rPr lang="en-US" dirty="0"/>
                        <a:t>Methodology</a:t>
                      </a:r>
                      <a:endParaRPr lang="en-IN" dirty="0"/>
                    </a:p>
                  </a:txBody>
                  <a:tcPr marL="45720" marR="45720"/>
                </a:tc>
                <a:tc>
                  <a:txBody>
                    <a:bodyPr/>
                    <a:lstStyle/>
                    <a:p>
                      <a:pPr algn="l"/>
                      <a:r>
                        <a:rPr lang="en-US" dirty="0"/>
                        <a:t>Limitations</a:t>
                      </a:r>
                      <a:endParaRPr lang="en-IN" dirty="0"/>
                    </a:p>
                  </a:txBody>
                  <a:tcPr marL="45720" marR="45720"/>
                </a:tc>
                <a:extLst>
                  <a:ext uri="{0D108BD9-81ED-4DB2-BD59-A6C34878D82A}">
                    <a16:rowId xmlns:a16="http://schemas.microsoft.com/office/drawing/2014/main" val="1731168368"/>
                  </a:ext>
                </a:extLst>
              </a:tr>
              <a:tr h="428381">
                <a:tc>
                  <a:txBody>
                    <a:bodyPr/>
                    <a:lstStyle/>
                    <a:p>
                      <a:pPr algn="l"/>
                      <a:r>
                        <a:rPr lang="en-US" sz="1200" dirty="0">
                          <a:latin typeface="Times New Roman" panose="02020603050405020304" pitchFamily="18" charset="0"/>
                          <a:cs typeface="Times New Roman" panose="02020603050405020304" pitchFamily="18" charset="0"/>
                        </a:rPr>
                        <a:t>[5]</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Cleveland Hospital Records</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National Lung Screening Trial (NLST)</a:t>
                      </a:r>
                    </a:p>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Prostate, Lung, Colorectal, and Ovarian (PLCO) Cancer Screening Trial</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Logistic Regression:</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Accuracy: 52%</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Precision: 52%</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Recall: 57%</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F1 Score: 54%</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Random Forest Accuracy: 50%</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XGBoost Accuracy: 49%</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Used 3000 samples from Cleveland, public health, and NLST/PLCO datasets. Features: demographic, lifestyle, clinical symptoms. </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Applied LR, RF,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XGBoost</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with preprocessing and encoding. Evaluated via accuracy, precision, recall, and F1 score.</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Models showed low accuracy due to a small and noisy dataset.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Important features may be missing and class imbalance could be present.</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Advanced models underperformed likely because of limited data quality. Imaging and genetic data were not included.</a:t>
                      </a:r>
                    </a:p>
                  </a:txBody>
                  <a:tcPr marL="45720" marR="45720"/>
                </a:tc>
                <a:extLst>
                  <a:ext uri="{0D108BD9-81ED-4DB2-BD59-A6C34878D82A}">
                    <a16:rowId xmlns:a16="http://schemas.microsoft.com/office/drawing/2014/main" val="3989882611"/>
                  </a:ext>
                </a:extLst>
              </a:tr>
              <a:tr h="370840">
                <a:tc>
                  <a:txBody>
                    <a:bodyPr/>
                    <a:lstStyle/>
                    <a:p>
                      <a:pPr algn="l"/>
                      <a:r>
                        <a:rPr lang="en-US" sz="1200" dirty="0">
                          <a:latin typeface="Times New Roman" panose="02020603050405020304" pitchFamily="18" charset="0"/>
                          <a:cs typeface="Times New Roman" panose="02020603050405020304" pitchFamily="18" charset="0"/>
                        </a:rPr>
                        <a:t>[6]</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study used a proprietary dataset of 10,000 patient records with clinical and radiographic data for lung cancer prediction.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KNN:</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Accuracy: 95.0%</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Precision: 90.5%</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Recall: 93.8%</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F1-Score: 92.1%</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Decision Tree Accuracy: 87.8%</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Random Forest Accuracy: 89.2%</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SVM Accuracy: 90.4%</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Used 10,000 patient records with demographic, lifestyle, medical, and radiographic features. </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Applied imputation, IQR outlier removal, Z-score normalization. Split: 50% train, 15%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val</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15% test. Used KNN (k=5, Euclidean). Implemented in Python.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KNN is computationally intensive on large datasets, sensitive to irrelevant features, and its performance can degrade in high-dimensional spaces.</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Its effectiveness relies heavily on proper feature selection.</a:t>
                      </a:r>
                    </a:p>
                  </a:txBody>
                  <a:tcPr marL="45720" marR="45720"/>
                </a:tc>
                <a:extLst>
                  <a:ext uri="{0D108BD9-81ED-4DB2-BD59-A6C34878D82A}">
                    <a16:rowId xmlns:a16="http://schemas.microsoft.com/office/drawing/2014/main" val="596327272"/>
                  </a:ext>
                </a:extLst>
              </a:tr>
            </a:tbl>
          </a:graphicData>
        </a:graphic>
      </p:graphicFrame>
    </p:spTree>
    <p:extLst>
      <p:ext uri="{BB962C8B-B14F-4D97-AF65-F5344CB8AC3E}">
        <p14:creationId xmlns:p14="http://schemas.microsoft.com/office/powerpoint/2010/main" val="126358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17914ECE-4F3F-97D7-D5D5-09A785394182}"/>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FB05F3AC-CFEE-5B22-CCEF-17571D8A2725}"/>
              </a:ext>
            </a:extLst>
          </p:cNvPr>
          <p:cNvSpPr txBox="1">
            <a:spLocks noGrp="1"/>
          </p:cNvSpPr>
          <p:nvPr>
            <p:ph type="title"/>
          </p:nvPr>
        </p:nvSpPr>
        <p:spPr>
          <a:xfrm>
            <a:off x="534259" y="292475"/>
            <a:ext cx="26982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Literature Review</a:t>
            </a:r>
          </a:p>
        </p:txBody>
      </p:sp>
      <p:graphicFrame>
        <p:nvGraphicFramePr>
          <p:cNvPr id="2" name="Table 1">
            <a:extLst>
              <a:ext uri="{FF2B5EF4-FFF2-40B4-BE49-F238E27FC236}">
                <a16:creationId xmlns:a16="http://schemas.microsoft.com/office/drawing/2014/main" id="{FFC2430C-4324-5E60-9EB8-DA8CE9DB510E}"/>
              </a:ext>
            </a:extLst>
          </p:cNvPr>
          <p:cNvGraphicFramePr>
            <a:graphicFrameLocks noGrp="1"/>
          </p:cNvGraphicFramePr>
          <p:nvPr>
            <p:extLst>
              <p:ext uri="{D42A27DB-BD31-4B8C-83A1-F6EECF244321}">
                <p14:modId xmlns:p14="http://schemas.microsoft.com/office/powerpoint/2010/main" val="3551229087"/>
              </p:ext>
            </p:extLst>
          </p:nvPr>
        </p:nvGraphicFramePr>
        <p:xfrm>
          <a:off x="507453" y="1087983"/>
          <a:ext cx="11177094" cy="5090160"/>
        </p:xfrm>
        <a:graphic>
          <a:graphicData uri="http://schemas.openxmlformats.org/drawingml/2006/table">
            <a:tbl>
              <a:tblPr firstRow="1" bandRow="1">
                <a:tableStyleId>{7DF18680-E054-41AD-8BC1-D1AEF772440D}</a:tableStyleId>
              </a:tblPr>
              <a:tblGrid>
                <a:gridCol w="559347">
                  <a:extLst>
                    <a:ext uri="{9D8B030D-6E8A-4147-A177-3AD203B41FA5}">
                      <a16:colId xmlns:a16="http://schemas.microsoft.com/office/drawing/2014/main" val="3239944091"/>
                    </a:ext>
                  </a:extLst>
                </a:gridCol>
                <a:gridCol w="994611">
                  <a:extLst>
                    <a:ext uri="{9D8B030D-6E8A-4147-A177-3AD203B41FA5}">
                      <a16:colId xmlns:a16="http://schemas.microsoft.com/office/drawing/2014/main" val="1214378302"/>
                    </a:ext>
                  </a:extLst>
                </a:gridCol>
                <a:gridCol w="2366210">
                  <a:extLst>
                    <a:ext uri="{9D8B030D-6E8A-4147-A177-3AD203B41FA5}">
                      <a16:colId xmlns:a16="http://schemas.microsoft.com/office/drawing/2014/main" val="3565815387"/>
                    </a:ext>
                  </a:extLst>
                </a:gridCol>
                <a:gridCol w="2318084">
                  <a:extLst>
                    <a:ext uri="{9D8B030D-6E8A-4147-A177-3AD203B41FA5}">
                      <a16:colId xmlns:a16="http://schemas.microsoft.com/office/drawing/2014/main" val="648608938"/>
                    </a:ext>
                  </a:extLst>
                </a:gridCol>
                <a:gridCol w="2550695">
                  <a:extLst>
                    <a:ext uri="{9D8B030D-6E8A-4147-A177-3AD203B41FA5}">
                      <a16:colId xmlns:a16="http://schemas.microsoft.com/office/drawing/2014/main" val="3744126198"/>
                    </a:ext>
                  </a:extLst>
                </a:gridCol>
                <a:gridCol w="2388147">
                  <a:extLst>
                    <a:ext uri="{9D8B030D-6E8A-4147-A177-3AD203B41FA5}">
                      <a16:colId xmlns:a16="http://schemas.microsoft.com/office/drawing/2014/main" val="824207325"/>
                    </a:ext>
                  </a:extLst>
                </a:gridCol>
              </a:tblGrid>
              <a:tr h="370840">
                <a:tc>
                  <a:txBody>
                    <a:bodyPr/>
                    <a:lstStyle/>
                    <a:p>
                      <a:pPr algn="l"/>
                      <a:r>
                        <a:rPr lang="en-US" dirty="0"/>
                        <a:t>Ref. No.</a:t>
                      </a:r>
                      <a:endParaRPr lang="en-IN" dirty="0"/>
                    </a:p>
                  </a:txBody>
                  <a:tcPr marL="45720" marR="45720"/>
                </a:tc>
                <a:tc>
                  <a:txBody>
                    <a:bodyPr/>
                    <a:lstStyle/>
                    <a:p>
                      <a:pPr algn="l"/>
                      <a:r>
                        <a:rPr lang="en-US" dirty="0"/>
                        <a:t>Year</a:t>
                      </a:r>
                      <a:endParaRPr lang="en-IN" dirty="0"/>
                    </a:p>
                  </a:txBody>
                  <a:tcPr marL="45720" marR="45720"/>
                </a:tc>
                <a:tc>
                  <a:txBody>
                    <a:bodyPr/>
                    <a:lstStyle/>
                    <a:p>
                      <a:pPr algn="l"/>
                      <a:r>
                        <a:rPr lang="en-US" dirty="0"/>
                        <a:t>Dataset </a:t>
                      </a:r>
                      <a:endParaRPr lang="en-IN" dirty="0"/>
                    </a:p>
                  </a:txBody>
                  <a:tcPr marL="45720" marR="45720"/>
                </a:tc>
                <a:tc>
                  <a:txBody>
                    <a:bodyPr/>
                    <a:lstStyle/>
                    <a:p>
                      <a:pPr algn="l"/>
                      <a:r>
                        <a:rPr lang="en-US" dirty="0"/>
                        <a:t>Results</a:t>
                      </a:r>
                      <a:endParaRPr lang="en-IN" dirty="0"/>
                    </a:p>
                  </a:txBody>
                  <a:tcPr marL="45720" marR="45720"/>
                </a:tc>
                <a:tc>
                  <a:txBody>
                    <a:bodyPr/>
                    <a:lstStyle/>
                    <a:p>
                      <a:pPr algn="l"/>
                      <a:r>
                        <a:rPr lang="en-US" dirty="0"/>
                        <a:t>Methodology</a:t>
                      </a:r>
                      <a:endParaRPr lang="en-IN" dirty="0"/>
                    </a:p>
                  </a:txBody>
                  <a:tcPr marL="45720" marR="45720"/>
                </a:tc>
                <a:tc>
                  <a:txBody>
                    <a:bodyPr/>
                    <a:lstStyle/>
                    <a:p>
                      <a:pPr algn="l"/>
                      <a:r>
                        <a:rPr lang="en-US" dirty="0"/>
                        <a:t>Limitations</a:t>
                      </a:r>
                      <a:endParaRPr lang="en-IN" dirty="0"/>
                    </a:p>
                  </a:txBody>
                  <a:tcPr marL="45720" marR="45720"/>
                </a:tc>
                <a:extLst>
                  <a:ext uri="{0D108BD9-81ED-4DB2-BD59-A6C34878D82A}">
                    <a16:rowId xmlns:a16="http://schemas.microsoft.com/office/drawing/2014/main" val="1731168368"/>
                  </a:ext>
                </a:extLst>
              </a:tr>
              <a:tr h="370840">
                <a:tc>
                  <a:txBody>
                    <a:bodyPr/>
                    <a:lstStyle/>
                    <a:p>
                      <a:pPr algn="l"/>
                      <a:r>
                        <a:rPr lang="en-US" sz="1200" dirty="0">
                          <a:latin typeface="Times New Roman" panose="02020603050405020304" pitchFamily="18" charset="0"/>
                          <a:cs typeface="Times New Roman" panose="02020603050405020304" pitchFamily="18" charset="0"/>
                        </a:rPr>
                        <a:t>[7]</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2024</a:t>
                      </a:r>
                    </a:p>
                  </a:txBody>
                  <a:tcPr marL="45720" marR="45720"/>
                </a:tc>
                <a:tc>
                  <a:txBody>
                    <a:bodyPr/>
                    <a:lstStyle/>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National Lung Screening Trial (NLST)</a:t>
                      </a:r>
                    </a:p>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Prostate, Lung, Colorectal, and Ovarian (PLCO) Cancer Screening Trial</a:t>
                      </a:r>
                    </a:p>
                    <a:p>
                      <a:pPr marL="0" indent="0" algn="l" fontAlgn="ctr">
                        <a:buFont typeface="Wingdings" panose="05000000000000000000" pitchFamily="2" charset="2"/>
                        <a:buNone/>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LIDC-IDRI</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Random Forest Accuracy: 100%</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Decision Tree Accuracy: 100%</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KNN Accuracy: 99%</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SVM Accuracy: 96.3%</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Used 1000 records with 22 features (demographic, lifestyle, medical). Applied SVM, KNN, DT, RF with Grid Search tuning.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Used XAI methods: decision boundaries, LIME, and tree visualization.</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Model performance depends on dataset quality and available features.</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 Bias may arise from underrepresented demographics. High accuracy could indicate overfitting. There is a risk of false positives or negatives. Age and gender showed low feature importance.</a:t>
                      </a:r>
                    </a:p>
                  </a:txBody>
                  <a:tcPr marL="45720" marR="45720"/>
                </a:tc>
                <a:extLst>
                  <a:ext uri="{0D108BD9-81ED-4DB2-BD59-A6C34878D82A}">
                    <a16:rowId xmlns:a16="http://schemas.microsoft.com/office/drawing/2014/main" val="3989882611"/>
                  </a:ext>
                </a:extLst>
              </a:tr>
              <a:tr h="370840">
                <a:tc>
                  <a:txBody>
                    <a:bodyPr/>
                    <a:lstStyle/>
                    <a:p>
                      <a:pPr algn="l"/>
                      <a:r>
                        <a:rPr lang="en-US" sz="1200" dirty="0">
                          <a:latin typeface="Times New Roman" panose="02020603050405020304" pitchFamily="18" charset="0"/>
                          <a:cs typeface="Times New Roman" panose="02020603050405020304" pitchFamily="18" charset="0"/>
                        </a:rPr>
                        <a:t>[8]</a:t>
                      </a:r>
                      <a:endParaRPr lang="en-IN" sz="1200" dirty="0">
                        <a:latin typeface="Times New Roman" panose="02020603050405020304" pitchFamily="18" charset="0"/>
                        <a:cs typeface="Times New Roman" panose="02020603050405020304" pitchFamily="18" charset="0"/>
                      </a:endParaRPr>
                    </a:p>
                  </a:txBody>
                  <a:tcPr marL="45720" marR="45720"/>
                </a:tc>
                <a:tc>
                  <a:txBody>
                    <a:bodyPr/>
                    <a:lstStyle/>
                    <a:p>
                      <a:pPr algn="l" fontAlgn="ctr">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2022</a:t>
                      </a:r>
                    </a:p>
                  </a:txBody>
                  <a:tcPr marL="45720" marR="45720"/>
                </a:tc>
                <a:tc>
                  <a:txBody>
                    <a:bodyPr/>
                    <a:lstStyle/>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SEER (Surveillance, Epidemiology, and End Results) dataset – comprising 1,000 patient records.</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Data World dataset – comprising 1,000 patient records.</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Lanzhou University dataset – comprising 277 patient records.</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HRQOL (Health-Related Quality of Life) dataset – comprising 809 patient records.</a:t>
                      </a:r>
                    </a:p>
                    <a:p>
                      <a:pPr marL="0" indent="0" algn="l" fontAlgn="ctr">
                        <a:buFont typeface="Wingdings" panose="05000000000000000000" pitchFamily="2" charset="2"/>
                        <a:buNone/>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UCI Lung Cancer dataset – comprising 32 patient records.</a:t>
                      </a:r>
                    </a:p>
                  </a:txBody>
                  <a:tcPr marL="45720" marR="45720"/>
                </a:tc>
                <a:tc>
                  <a:txBody>
                    <a:bodyPr/>
                    <a:lstStyle/>
                    <a:p>
                      <a:pPr marL="171450" indent="-171450" algn="l" fontAlgn="ctr">
                        <a:buFont typeface="Wingdings" panose="05000000000000000000" pitchFamily="2" charset="2"/>
                        <a:buChar char="§"/>
                      </a:pP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XGBoost</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Accuracy: 94.42%</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Precision: 95.66%</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Recall: 94.46%</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F1-Score: 94.74%</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AUC: 98.14%</a:t>
                      </a:r>
                    </a:p>
                    <a:p>
                      <a:pPr marL="171450" indent="-171450" algn="l" fontAlgn="ctr">
                        <a:buFont typeface="Wingdings" panose="05000000000000000000" pitchFamily="2" charset="2"/>
                        <a:buChar char="§"/>
                      </a:pP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LightGBM</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Accuracy: 92.56%</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LightGBM</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AUC: &gt;97%</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AdaBoost Accuracy: 90.70%</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AdaBoost AUC: &gt;97%</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Bagging Accuracy: 89.76%</a:t>
                      </a:r>
                      <a:br>
                        <a:rPr lang="en-IN" sz="1200" b="0" i="0" u="none" strike="noStrike" dirty="0">
                          <a:solidFill>
                            <a:srgbClr val="000000"/>
                          </a:solidFill>
                          <a:effectLst/>
                          <a:latin typeface="Times New Roman" panose="02020603050405020304" pitchFamily="18" charset="0"/>
                          <a:cs typeface="Times New Roman" panose="02020603050405020304" pitchFamily="18" charset="0"/>
                        </a:rPr>
                      </a:br>
                      <a:r>
                        <a:rPr lang="en-IN" sz="1200" b="0" i="0" u="none" strike="noStrike" dirty="0">
                          <a:solidFill>
                            <a:srgbClr val="000000"/>
                          </a:solidFill>
                          <a:effectLst/>
                          <a:latin typeface="Times New Roman" panose="02020603050405020304" pitchFamily="18" charset="0"/>
                          <a:cs typeface="Times New Roman" panose="02020603050405020304" pitchFamily="18" charset="0"/>
                        </a:rPr>
                        <a:t>Bagging AUC: 95.30%</a:t>
                      </a:r>
                    </a:p>
                  </a:txBody>
                  <a:tcPr marL="45720" marR="45720"/>
                </a:tc>
                <a:tc>
                  <a:txBody>
                    <a:bodyPr/>
                    <a:lstStyle/>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Applied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XGBoost</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LightGBM</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AdaBoost, and Bagging on Kaggle dataset (309 samples, 16 features).</a:t>
                      </a:r>
                    </a:p>
                    <a:p>
                      <a:pPr marL="171450" indent="-171450" algn="l" fontAlgn="ctr">
                        <a:buFont typeface="Wingdings" panose="05000000000000000000" pitchFamily="2" charset="2"/>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Performed preprocessing, handled imbalance with SMOTE, and used 10-fold CV. Evaluated with accuracy, precision, recall, F1-score, and AUC.</a:t>
                      </a:r>
                    </a:p>
                  </a:txBody>
                  <a:tcPr marL="45720" marR="45720"/>
                </a:tc>
                <a:tc>
                  <a:txBody>
                    <a:bodyPr/>
                    <a:lstStyle/>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The small dataset size of 309 samples may limit generalizability. Reliance on survey data introduces potential bias or inaccuracies.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Only symptom-based features were used, excluding key factors like genetics and environmental exposures. </a:t>
                      </a:r>
                    </a:p>
                    <a:p>
                      <a:pPr marL="171450" indent="-171450" algn="l" fontAlgn="ctr">
                        <a:buFont typeface="Wingdings" panose="05000000000000000000" pitchFamily="2" charset="2"/>
                        <a:buChar cha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Clinical validation is needed to confirm effectiveness in real-world settings. Results may not generalize to other populations without additional studies.</a:t>
                      </a:r>
                    </a:p>
                  </a:txBody>
                  <a:tcPr marL="45720" marR="45720"/>
                </a:tc>
                <a:extLst>
                  <a:ext uri="{0D108BD9-81ED-4DB2-BD59-A6C34878D82A}">
                    <a16:rowId xmlns:a16="http://schemas.microsoft.com/office/drawing/2014/main" val="596327272"/>
                  </a:ext>
                </a:extLst>
              </a:tr>
            </a:tbl>
          </a:graphicData>
        </a:graphic>
      </p:graphicFrame>
    </p:spTree>
    <p:extLst>
      <p:ext uri="{BB962C8B-B14F-4D97-AF65-F5344CB8AC3E}">
        <p14:creationId xmlns:p14="http://schemas.microsoft.com/office/powerpoint/2010/main" val="180685708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TotalTime>
  <Words>4807</Words>
  <Application>Microsoft Office PowerPoint</Application>
  <PresentationFormat>Widescreen</PresentationFormat>
  <Paragraphs>418</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Proxima Nova</vt:lpstr>
      <vt:lpstr>Calibri</vt:lpstr>
      <vt:lpstr>Arial</vt:lpstr>
      <vt:lpstr>Times New Roman</vt:lpstr>
      <vt:lpstr>Wingdings</vt:lpstr>
      <vt:lpstr>Office Theme</vt:lpstr>
      <vt:lpstr>PowerPoint Presentation</vt:lpstr>
      <vt:lpstr>PowerPoint Presentation</vt:lpstr>
      <vt:lpstr>Outlines</vt:lpstr>
      <vt:lpstr>Introduction</vt:lpstr>
      <vt:lpstr>Abstract</vt:lpstr>
      <vt:lpstr>Literature Review</vt:lpstr>
      <vt:lpstr>Literature Review</vt:lpstr>
      <vt:lpstr>Literature Review</vt:lpstr>
      <vt:lpstr>Literature Review</vt:lpstr>
      <vt:lpstr>Literature Review</vt:lpstr>
      <vt:lpstr>Literature Review</vt:lpstr>
      <vt:lpstr>Limitations Identified in Literature Review</vt:lpstr>
      <vt:lpstr>Workflow</vt:lpstr>
      <vt:lpstr>Methodology</vt:lpstr>
      <vt:lpstr>1.Dataset Attributes</vt:lpstr>
      <vt:lpstr>2. Data Visualization (Text Based)</vt:lpstr>
      <vt:lpstr>2.1 Gender and Pulmonary Disease Distribution</vt:lpstr>
      <vt:lpstr>1.2 Smoking Status VS Pulmonary Disease </vt:lpstr>
      <vt:lpstr>2.3 Risk Factor Distribution</vt:lpstr>
      <vt:lpstr>2.4 Symptoms Distribution</vt:lpstr>
      <vt:lpstr>2. 5 Data Visualization(CT Scan based )</vt:lpstr>
      <vt:lpstr>2.5.0 Attributes of CT Scan based  Dataset</vt:lpstr>
      <vt:lpstr>2. Data Visualization (CT Scan based )</vt:lpstr>
      <vt:lpstr>Model Evaluation for Textual Dataset</vt:lpstr>
      <vt:lpstr>SHAP Implementation for Textual Data</vt:lpstr>
      <vt:lpstr>Results for Textual Data</vt:lpstr>
      <vt:lpstr>Gantt Chart</vt:lpstr>
      <vt:lpstr>Tech Stack</vt:lpstr>
      <vt:lpstr>Second Phase Works</vt:lpstr>
      <vt:lpstr>Model Evaluation for Image Based Data CT-Scans) </vt:lpstr>
      <vt:lpstr>Results for Image Based Data CT-Scans) </vt:lpstr>
      <vt:lpstr>Results for Image Based Data (CT-Scans) </vt:lpstr>
      <vt:lpstr>Results for Image Based Data CT-Scans) </vt:lpstr>
      <vt:lpstr>Phase II Progress Update</vt:lpstr>
      <vt:lpstr>Conclusion</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Shubham Pandit</cp:lastModifiedBy>
  <cp:revision>39</cp:revision>
  <dcterms:created xsi:type="dcterms:W3CDTF">2023-12-05T07:58:57Z</dcterms:created>
  <dcterms:modified xsi:type="dcterms:W3CDTF">2025-08-30T04:21:35Z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2024-01-10T05:57:01Z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bdeac77a-6f2d-4eed-8d0b-c87a56de673f</vt:lpwstr>
  </property>
  <property fmtid="{D5CDD505-2E9C-101B-9397-08002B2CF9AE}" pid="7" name="MSIP_Label_defa4170-0d19-0005-0004-bc88714345d2_ActionId">
    <vt:lpwstr>2a20089b-7995-43de-aaf1-a4eb65220026</vt:lpwstr>
  </property>
  <property fmtid="{D5CDD505-2E9C-101B-9397-08002B2CF9AE}" pid="8" name="MSIP_Label_defa4170-0d19-0005-0004-bc88714345d2_ContentBits">
    <vt:lpwstr>0</vt:lpwstr>
  </property>
</Properties>
</file>